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1091" r:id="rId3"/>
    <p:sldId id="1072" r:id="rId4"/>
    <p:sldId id="1092" r:id="rId5"/>
    <p:sldId id="1093" r:id="rId6"/>
    <p:sldId id="1094" r:id="rId7"/>
    <p:sldId id="1095" r:id="rId8"/>
    <p:sldId id="1102" r:id="rId9"/>
    <p:sldId id="1096" r:id="rId10"/>
    <p:sldId id="1106" r:id="rId11"/>
    <p:sldId id="1103" r:id="rId12"/>
    <p:sldId id="1104" r:id="rId13"/>
    <p:sldId id="1105" r:id="rId14"/>
    <p:sldId id="1098" r:id="rId15"/>
    <p:sldId id="1099" r:id="rId16"/>
    <p:sldId id="1109" r:id="rId17"/>
    <p:sldId id="1110" r:id="rId18"/>
    <p:sldId id="1111" r:id="rId19"/>
    <p:sldId id="1112" r:id="rId20"/>
    <p:sldId id="1101" r:id="rId21"/>
    <p:sldId id="1113" r:id="rId22"/>
    <p:sldId id="1114" r:id="rId23"/>
    <p:sldId id="1115" r:id="rId24"/>
    <p:sldId id="1116" r:id="rId25"/>
    <p:sldId id="1117" r:id="rId26"/>
    <p:sldId id="1118" r:id="rId27"/>
    <p:sldId id="1120" r:id="rId28"/>
    <p:sldId id="1119" r:id="rId29"/>
    <p:sldId id="1121" r:id="rId30"/>
    <p:sldId id="1122" r:id="rId31"/>
  </p:sldIdLst>
  <p:sldSz cx="12192000" cy="6858000"/>
  <p:notesSz cx="6858000" cy="9144000"/>
  <p:embeddedFontLst>
    <p:embeddedFont>
      <p:font typeface="Cambria Math" panose="02040503050406030204" pitchFamily="18" charset="0"/>
      <p:regular r:id="rId33"/>
    </p:embeddedFont>
    <p:embeddedFont>
      <p:font typeface="맑은 고딕" panose="020B0503020000020004" pitchFamily="50" charset="-127"/>
      <p:regular r:id="rId34"/>
      <p:bold r:id="rId35"/>
    </p:embeddedFont>
    <p:embeddedFont>
      <p:font typeface="현대하모니 B" panose="02020603020101020101" pitchFamily="18" charset="-127"/>
      <p:regular r:id="rId36"/>
    </p:embeddedFont>
    <p:embeddedFont>
      <p:font typeface="현대하모니 L" panose="02020603020101020101" pitchFamily="18" charset="-127"/>
      <p:regular r:id="rId37"/>
    </p:embeddedFont>
    <p:embeddedFont>
      <p:font typeface="현대하모니 M" panose="02020603020101020101" pitchFamily="18" charset="-127"/>
      <p:regular r:id="rId3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8855E2-CC53-0848-E46F-924B89AB996A}" name="송태웅" initials="송" userId="S::21700384@handong.edu::299db977-31b8-4373-94f4-ec0ae4568f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B9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88941" autoAdjust="0"/>
  </p:normalViewPr>
  <p:slideViewPr>
    <p:cSldViewPr snapToGrid="0">
      <p:cViewPr varScale="1">
        <p:scale>
          <a:sx n="101" d="100"/>
          <a:sy n="101" d="100"/>
        </p:scale>
        <p:origin x="81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현대하모니 L" panose="02020603020101020101" pitchFamily="18" charset="-127"/>
                <a:ea typeface="현대하모니 L" panose="02020603020101020101" pitchFamily="18"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현대하모니 L" panose="02020603020101020101" pitchFamily="18" charset="-127"/>
                <a:ea typeface="현대하모니 L" panose="02020603020101020101" pitchFamily="18" charset="-127"/>
              </a:defRPr>
            </a:lvl1pPr>
          </a:lstStyle>
          <a:p>
            <a:fld id="{0AC0930F-ABFB-4F49-9F82-3264384E9F4C}" type="datetimeFigureOut">
              <a:rPr lang="ko-KR" altLang="en-US" smtClean="0"/>
              <a:pPr/>
              <a:t>2023-12-12</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현대하모니 L" panose="02020603020101020101" pitchFamily="18" charset="-127"/>
                <a:ea typeface="현대하모니 L" panose="02020603020101020101" pitchFamily="18"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현대하모니 L" panose="02020603020101020101" pitchFamily="18" charset="-127"/>
                <a:ea typeface="현대하모니 L" panose="02020603020101020101" pitchFamily="18" charset="-127"/>
              </a:defRPr>
            </a:lvl1pPr>
          </a:lstStyle>
          <a:p>
            <a:fld id="{90D66C03-65B8-4F2D-830C-FA85B2018F1D}" type="slidenum">
              <a:rPr lang="ko-KR" altLang="en-US" smtClean="0"/>
              <a:pPr/>
              <a:t>‹#›</a:t>
            </a:fld>
            <a:endParaRPr lang="ko-KR" altLang="en-US" dirty="0"/>
          </a:p>
        </p:txBody>
      </p:sp>
    </p:spTree>
    <p:extLst>
      <p:ext uri="{BB962C8B-B14F-4D97-AF65-F5344CB8AC3E}">
        <p14:creationId xmlns:p14="http://schemas.microsoft.com/office/powerpoint/2010/main" val="2884123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1pPr>
    <a:lvl2pPr marL="4572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2pPr>
    <a:lvl3pPr marL="9144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3pPr>
    <a:lvl4pPr marL="13716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4pPr>
    <a:lvl5pPr marL="18288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2075" y="746125"/>
            <a:ext cx="6623050" cy="3725863"/>
          </a:xfrm>
        </p:spPr>
      </p:sp>
      <p:sp>
        <p:nvSpPr>
          <p:cNvPr id="3" name="슬라이드 노트 개체 틀 2"/>
          <p:cNvSpPr>
            <a:spLocks noGrp="1"/>
          </p:cNvSpPr>
          <p:nvPr>
            <p:ph type="body" idx="1"/>
          </p:nvPr>
        </p:nvSpPr>
        <p:spPr/>
        <p:txBody>
          <a:bodyPr/>
          <a:lstStyle/>
          <a:p>
            <a:pPr marL="0" indent="0" algn="l">
              <a:lnSpc>
                <a:spcPct val="150000"/>
              </a:lnSpc>
              <a:buFontTx/>
              <a:buNone/>
            </a:pPr>
            <a:endParaRPr kumimoji="1" lang="en-US" altLang="ko-KR" sz="1200" b="1" dirty="0">
              <a:solidFill>
                <a:srgbClr val="000000"/>
              </a:solidFill>
              <a:latin typeface="현대하모니 B" panose="02020603020101020101" pitchFamily="18" charset="-127"/>
              <a:ea typeface="현대하모니 B" panose="02020603020101020101" pitchFamily="18" charset="-127"/>
            </a:endParaRPr>
          </a:p>
        </p:txBody>
      </p:sp>
      <p:sp>
        <p:nvSpPr>
          <p:cNvPr id="4" name="슬라이드 번호 개체 틀 3"/>
          <p:cNvSpPr>
            <a:spLocks noGrp="1"/>
          </p:cNvSpPr>
          <p:nvPr>
            <p:ph type="sldNum" sz="quarter" idx="10"/>
          </p:nvPr>
        </p:nvSpPr>
        <p:spPr/>
        <p:txBody>
          <a:bodyPr/>
          <a:lstStyle/>
          <a:p>
            <a:fld id="{9AC884D1-072C-4EDD-BA0E-7969FF708DF3}" type="slidenum">
              <a:rPr lang="ko-KR" altLang="en-US" smtClean="0">
                <a:solidFill>
                  <a:prstClr val="black"/>
                </a:solidFill>
              </a:rPr>
              <a:pPr/>
              <a:t>1</a:t>
            </a:fld>
            <a:endParaRPr lang="ko-KR" altLang="en-US">
              <a:solidFill>
                <a:prstClr val="black"/>
              </a:solidFill>
            </a:endParaRPr>
          </a:p>
        </p:txBody>
      </p:sp>
    </p:spTree>
    <p:extLst>
      <p:ext uri="{BB962C8B-B14F-4D97-AF65-F5344CB8AC3E}">
        <p14:creationId xmlns:p14="http://schemas.microsoft.com/office/powerpoint/2010/main" val="399228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1" dirty="0"/>
          </a:p>
        </p:txBody>
      </p:sp>
      <p:sp>
        <p:nvSpPr>
          <p:cNvPr id="4" name="슬라이드 번호 개체 틀 3"/>
          <p:cNvSpPr>
            <a:spLocks noGrp="1"/>
          </p:cNvSpPr>
          <p:nvPr>
            <p:ph type="sldNum" sz="quarter" idx="5"/>
          </p:nvPr>
        </p:nvSpPr>
        <p:spPr/>
        <p:txBody>
          <a:bodyPr/>
          <a:lstStyle/>
          <a:p>
            <a:fld id="{D18FFCC6-624D-4475-93F6-6C79F08C5C19}" type="slidenum">
              <a:rPr lang="ko-KR" altLang="en-US" smtClean="0"/>
              <a:t>3</a:t>
            </a:fld>
            <a:endParaRPr lang="ko-KR" altLang="en-US"/>
          </a:p>
        </p:txBody>
      </p:sp>
    </p:spTree>
    <p:extLst>
      <p:ext uri="{BB962C8B-B14F-4D97-AF65-F5344CB8AC3E}">
        <p14:creationId xmlns:p14="http://schemas.microsoft.com/office/powerpoint/2010/main" val="390663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9</a:t>
            </a:fld>
            <a:endParaRPr lang="ko-KR" altLang="en-US" dirty="0"/>
          </a:p>
        </p:txBody>
      </p:sp>
    </p:spTree>
    <p:extLst>
      <p:ext uri="{BB962C8B-B14F-4D97-AF65-F5344CB8AC3E}">
        <p14:creationId xmlns:p14="http://schemas.microsoft.com/office/powerpoint/2010/main" val="74851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9D7533-666F-E591-6CCD-8BE5F9EABF5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6325639-B0F2-01C9-E25D-A1B5B54F2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1E8B9DC-436F-BCAD-8A0E-26B38F0B3BBE}"/>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5" name="바닥글 개체 틀 4">
            <a:extLst>
              <a:ext uri="{FF2B5EF4-FFF2-40B4-BE49-F238E27FC236}">
                <a16:creationId xmlns:a16="http://schemas.microsoft.com/office/drawing/2014/main" id="{BD6A1B67-718C-541D-6465-F32F1DF0EA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D1A203D-4AAF-B361-43DA-301990316DBD}"/>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6289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FCB1A-906F-BCE8-35C6-9446769ED85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1AC0805-3EF1-40A5-3F9A-00DCE0F4DD9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11DACB8-91EF-0773-8C33-04D582CE1632}"/>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5" name="바닥글 개체 틀 4">
            <a:extLst>
              <a:ext uri="{FF2B5EF4-FFF2-40B4-BE49-F238E27FC236}">
                <a16:creationId xmlns:a16="http://schemas.microsoft.com/office/drawing/2014/main" id="{009A1498-126C-0240-6FFA-6FE49EF88C7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3EF21-01B9-874B-C628-845C8EC0DAE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276766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1780397-0DA9-DB87-241D-989BA3478B6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B75C404-ED53-CEC3-C9A8-A5E1E4A3EA9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46E6634-F022-E5DB-7B0B-5DAE81842D2E}"/>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5" name="바닥글 개체 틀 4">
            <a:extLst>
              <a:ext uri="{FF2B5EF4-FFF2-40B4-BE49-F238E27FC236}">
                <a16:creationId xmlns:a16="http://schemas.microsoft.com/office/drawing/2014/main" id="{6C415A68-E705-A193-DE6F-300899F1F3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3553E5-228F-D6DB-D734-3E6FA3DBB059}"/>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5481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제목 슬라이드">
    <p:spTree>
      <p:nvGrpSpPr>
        <p:cNvPr id="1" name=""/>
        <p:cNvGrpSpPr/>
        <p:nvPr/>
      </p:nvGrpSpPr>
      <p:grpSpPr>
        <a:xfrm>
          <a:off x="0" y="0"/>
          <a:ext cx="0" cy="0"/>
          <a:chOff x="0" y="0"/>
          <a:chExt cx="0" cy="0"/>
        </a:xfrm>
      </p:grpSpPr>
      <p:sp>
        <p:nvSpPr>
          <p:cNvPr id="2" name="Line 52"/>
          <p:cNvSpPr>
            <a:spLocks noChangeShapeType="1"/>
          </p:cNvSpPr>
          <p:nvPr userDrawn="1"/>
        </p:nvSpPr>
        <p:spPr bwMode="auto">
          <a:xfrm>
            <a:off x="1545740" y="2571750"/>
            <a:ext cx="9082932" cy="0"/>
          </a:xfrm>
          <a:prstGeom prst="line">
            <a:avLst/>
          </a:prstGeom>
          <a:noFill/>
          <a:ln w="76200" cmpd="thinThick">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latin typeface="현대하모니 L" panose="02020603020101020101" pitchFamily="18" charset="-127"/>
              <a:ea typeface="현대하모니 L" panose="02020603020101020101" pitchFamily="18" charset="-127"/>
            </a:endParaRPr>
          </a:p>
        </p:txBody>
      </p:sp>
      <p:sp>
        <p:nvSpPr>
          <p:cNvPr id="3" name="Line 53"/>
          <p:cNvSpPr>
            <a:spLocks noChangeShapeType="1"/>
          </p:cNvSpPr>
          <p:nvPr userDrawn="1"/>
        </p:nvSpPr>
        <p:spPr bwMode="auto">
          <a:xfrm>
            <a:off x="1545740" y="1205317"/>
            <a:ext cx="9082932" cy="0"/>
          </a:xfrm>
          <a:prstGeom prst="line">
            <a:avLst/>
          </a:prstGeom>
          <a:noFill/>
          <a:ln w="101600" cmpd="thickThin">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latin typeface="현대하모니 L" panose="02020603020101020101" pitchFamily="18" charset="-127"/>
              <a:ea typeface="현대하모니 L" panose="02020603020101020101" pitchFamily="18" charset="-127"/>
            </a:endParaRPr>
          </a:p>
        </p:txBody>
      </p:sp>
      <p:pic>
        <p:nvPicPr>
          <p:cNvPr id="2052" name="Picture 4">
            <a:extLst>
              <a:ext uri="{FF2B5EF4-FFF2-40B4-BE49-F238E27FC236}">
                <a16:creationId xmlns:a16="http://schemas.microsoft.com/office/drawing/2014/main" id="{2847B781-9339-495F-BEA2-83C6617D75C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1209058" y="6059360"/>
            <a:ext cx="982942" cy="79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64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0" name="Line 10"/>
          <p:cNvSpPr>
            <a:spLocks noChangeShapeType="1"/>
          </p:cNvSpPr>
          <p:nvPr userDrawn="1">
            <p:custDataLst>
              <p:tags r:id="rId1"/>
            </p:custDataLst>
          </p:nvPr>
        </p:nvSpPr>
        <p:spPr bwMode="auto">
          <a:xfrm>
            <a:off x="222859" y="764704"/>
            <a:ext cx="11799279" cy="0"/>
          </a:xfrm>
          <a:prstGeom prst="line">
            <a:avLst/>
          </a:prstGeom>
          <a:noFill/>
          <a:ln w="28575">
            <a:solidFill>
              <a:srgbClr val="015B9A"/>
            </a:solidFill>
            <a:round/>
            <a:headEnd/>
            <a:tailEnd/>
          </a:ln>
          <a:extLst>
            <a:ext uri="{909E8E84-426E-40DD-AFC4-6F175D3DCCD1}">
              <a14:hiddenFill xmlns:a14="http://schemas.microsoft.com/office/drawing/2010/main">
                <a:noFill/>
              </a14:hiddenFill>
            </a:ext>
          </a:extLst>
        </p:spPr>
        <p:txBody>
          <a:bodyPr wrap="none" anchor="ctr"/>
          <a:lstStyle/>
          <a:p>
            <a:endParaRPr lang="ko-KR" altLang="en-US" sz="1801" dirty="0">
              <a:solidFill>
                <a:prstClr val="black"/>
              </a:solidFill>
              <a:ea typeface="현대하모니 L" panose="02020603020101020101" pitchFamily="18" charset="-127"/>
            </a:endParaRPr>
          </a:p>
        </p:txBody>
      </p:sp>
      <p:sp>
        <p:nvSpPr>
          <p:cNvPr id="9" name="제목 1">
            <a:extLst>
              <a:ext uri="{FF2B5EF4-FFF2-40B4-BE49-F238E27FC236}">
                <a16:creationId xmlns:a16="http://schemas.microsoft.com/office/drawing/2014/main" id="{98521887-48D0-408B-81DB-311910E86FE0}"/>
              </a:ext>
            </a:extLst>
          </p:cNvPr>
          <p:cNvSpPr>
            <a:spLocks noGrp="1"/>
          </p:cNvSpPr>
          <p:nvPr>
            <p:ph type="title"/>
          </p:nvPr>
        </p:nvSpPr>
        <p:spPr>
          <a:xfrm>
            <a:off x="222860" y="246981"/>
            <a:ext cx="9022913" cy="490066"/>
          </a:xfrm>
          <a:prstGeom prst="rect">
            <a:avLst/>
          </a:prstGeom>
        </p:spPr>
        <p:txBody>
          <a:bodyPr anchor="ctr">
            <a:normAutofit/>
          </a:bodyPr>
          <a:lstStyle>
            <a:lvl1pPr algn="l">
              <a:defRPr sz="1800">
                <a:latin typeface="현대하모니 M" pitchFamily="18" charset="-127"/>
                <a:ea typeface="현대하모니 M" pitchFamily="18" charset="-127"/>
              </a:defRPr>
            </a:lvl1pPr>
          </a:lstStyle>
          <a:p>
            <a:r>
              <a:rPr lang="ko-KR" altLang="en-US" dirty="0"/>
              <a:t>마스터 제목 스타일 편집</a:t>
            </a:r>
          </a:p>
        </p:txBody>
      </p:sp>
      <p:pic>
        <p:nvPicPr>
          <p:cNvPr id="1026" name="Picture 2" descr="한동대학교 복지회 2021년 기업정보 | 회사소개, 근무환경, 복리후생 등 기업정보 제공 - 사람인">
            <a:extLst>
              <a:ext uri="{FF2B5EF4-FFF2-40B4-BE49-F238E27FC236}">
                <a16:creationId xmlns:a16="http://schemas.microsoft.com/office/drawing/2014/main" id="{710018F4-B655-43C8-83DA-56253008A593}"/>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0918092" y="6493662"/>
            <a:ext cx="1273908" cy="36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52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3F3657-7A9B-3F50-25AA-A2F8E9ED109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3C7A80F-3CD7-ADEF-F139-4AA445D6ADE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4C66F2A-0E00-414F-D8C6-5684FBD81018}"/>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5" name="바닥글 개체 틀 4">
            <a:extLst>
              <a:ext uri="{FF2B5EF4-FFF2-40B4-BE49-F238E27FC236}">
                <a16:creationId xmlns:a16="http://schemas.microsoft.com/office/drawing/2014/main" id="{3CDB7AC3-8B59-E0BB-1140-6B32F110CA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E0DCFB5-C2AF-819F-3994-B6F80E4C71FB}"/>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24665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E520FE-0E20-37B5-5446-E3B2836CDF0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79F1578-7B9C-DB2A-5F9C-D46FBDC7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ED76316-BC2C-2043-1951-E7CD1F046071}"/>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5" name="바닥글 개체 틀 4">
            <a:extLst>
              <a:ext uri="{FF2B5EF4-FFF2-40B4-BE49-F238E27FC236}">
                <a16:creationId xmlns:a16="http://schemas.microsoft.com/office/drawing/2014/main" id="{C41D606A-D0C4-24EE-2D43-0EF5DF506C1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F6814D-F897-E55C-4004-4B7401DFB566}"/>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81169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D756-6FB6-34F8-05A0-EBBB63958A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D404C-ECF5-8738-4B74-D543E25A6D4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69E84C8-A1B9-CB3C-F0BD-D33DB28E0E4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0A06019-5812-11FE-A2A4-728BC6E9F3E3}"/>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6" name="바닥글 개체 틀 5">
            <a:extLst>
              <a:ext uri="{FF2B5EF4-FFF2-40B4-BE49-F238E27FC236}">
                <a16:creationId xmlns:a16="http://schemas.microsoft.com/office/drawing/2014/main" id="{77D1ABE7-3189-92CA-361D-CBA70FEA03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AFB9C55-B665-7540-9B80-FCB6FB3A6D68}"/>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210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488800-08A9-85D6-8DFC-CD18FF869D0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3E02DB8-9534-B0E1-A735-DAD586568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F5B6D82-A032-9BBD-A165-9998002C139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6CCE5E1-5F2F-A543-857E-7DECBB600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D983670-1383-188E-269E-822E2FC533D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16F9181-6027-F86C-8822-D41B9202690F}"/>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8" name="바닥글 개체 틀 7">
            <a:extLst>
              <a:ext uri="{FF2B5EF4-FFF2-40B4-BE49-F238E27FC236}">
                <a16:creationId xmlns:a16="http://schemas.microsoft.com/office/drawing/2014/main" id="{E866CDEB-6B22-DB27-770F-60BD64CF157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7AFFAF0-9C0F-7A7A-ADDE-8CFF7F6821B1}"/>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6805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F0F9C5-1ABC-D56D-7293-9993F248D53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CBD18F1-D6F1-FA76-7655-FDE640B9BB28}"/>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4" name="바닥글 개체 틀 3">
            <a:extLst>
              <a:ext uri="{FF2B5EF4-FFF2-40B4-BE49-F238E27FC236}">
                <a16:creationId xmlns:a16="http://schemas.microsoft.com/office/drawing/2014/main" id="{0952AAD0-CF88-54F1-14DE-3864351B7B9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CD20798-F228-D610-CE03-096AA2AEA806}"/>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418829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BD2473D-1D80-09A2-2984-C9A4AA1FD9A9}"/>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3" name="바닥글 개체 틀 2">
            <a:extLst>
              <a:ext uri="{FF2B5EF4-FFF2-40B4-BE49-F238E27FC236}">
                <a16:creationId xmlns:a16="http://schemas.microsoft.com/office/drawing/2014/main" id="{71FDB0C8-F4BF-3498-E1D5-71E3F45D3B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1E1A542-A112-16B0-4C41-0070105FA47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99400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08E93D-4AE9-C854-D891-B69294A0FD0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520B4F4-17AB-F263-BC38-9E7B1EE57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BFB7177-F04A-93F8-0B6C-FC696BCD1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72EC30F-CBF4-95E0-10CA-47247636D471}"/>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6" name="바닥글 개체 틀 5">
            <a:extLst>
              <a:ext uri="{FF2B5EF4-FFF2-40B4-BE49-F238E27FC236}">
                <a16:creationId xmlns:a16="http://schemas.microsoft.com/office/drawing/2014/main" id="{66619F66-0877-4906-D689-459636E05F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0CDAC3E-9F5A-23F4-90C1-042A3839B0BE}"/>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414583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643CC1-0BAA-87E3-EB81-9E0A6F88EF1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C128D51-A4A7-1262-5AB3-3E2FE4D4E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8D1BF75-50AA-65EF-498A-E55042642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3F7F1E6-6954-7AB3-4B24-0EAF39B9169D}"/>
              </a:ext>
            </a:extLst>
          </p:cNvPr>
          <p:cNvSpPr>
            <a:spLocks noGrp="1"/>
          </p:cNvSpPr>
          <p:nvPr>
            <p:ph type="dt" sz="half" idx="10"/>
          </p:nvPr>
        </p:nvSpPr>
        <p:spPr/>
        <p:txBody>
          <a:bodyPr/>
          <a:lstStyle/>
          <a:p>
            <a:fld id="{0AFDD723-832E-488C-90C7-DC8DEC9A9387}" type="datetimeFigureOut">
              <a:rPr lang="ko-KR" altLang="en-US" smtClean="0"/>
              <a:t>2023-12-12</a:t>
            </a:fld>
            <a:endParaRPr lang="ko-KR" altLang="en-US"/>
          </a:p>
        </p:txBody>
      </p:sp>
      <p:sp>
        <p:nvSpPr>
          <p:cNvPr id="6" name="바닥글 개체 틀 5">
            <a:extLst>
              <a:ext uri="{FF2B5EF4-FFF2-40B4-BE49-F238E27FC236}">
                <a16:creationId xmlns:a16="http://schemas.microsoft.com/office/drawing/2014/main" id="{2143998B-56B0-7929-DF65-98E0B9FDF54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12712FF-AC5B-91CC-12EF-8437124F889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246861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8E4792F-A563-5EB9-5ADF-19A4DBEE9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7128DE4D-DEAE-D0F9-9B1E-340914C11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B160AE95-F269-341B-47CB-0A81F1A1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fld id="{0AFDD723-832E-488C-90C7-DC8DEC9A9387}" type="datetimeFigureOut">
              <a:rPr lang="ko-KR" altLang="en-US" smtClean="0"/>
              <a:pPr/>
              <a:t>2023-12-12</a:t>
            </a:fld>
            <a:endParaRPr lang="ko-KR" altLang="en-US" dirty="0"/>
          </a:p>
        </p:txBody>
      </p:sp>
      <p:sp>
        <p:nvSpPr>
          <p:cNvPr id="5" name="바닥글 개체 틀 4">
            <a:extLst>
              <a:ext uri="{FF2B5EF4-FFF2-40B4-BE49-F238E27FC236}">
                <a16:creationId xmlns:a16="http://schemas.microsoft.com/office/drawing/2014/main" id="{B223880E-7B72-5152-C88B-6082164E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endParaRPr lang="ko-KR" altLang="en-US" dirty="0"/>
          </a:p>
        </p:txBody>
      </p:sp>
      <p:sp>
        <p:nvSpPr>
          <p:cNvPr id="6" name="슬라이드 번호 개체 틀 5">
            <a:extLst>
              <a:ext uri="{FF2B5EF4-FFF2-40B4-BE49-F238E27FC236}">
                <a16:creationId xmlns:a16="http://schemas.microsoft.com/office/drawing/2014/main" id="{A9032456-40AD-2481-54C0-E80CFCFC3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fld id="{EA9987D3-25B1-4FF7-B247-0EE4CCD0B6D9}" type="slidenum">
              <a:rPr lang="ko-KR" altLang="en-US" smtClean="0"/>
              <a:pPr/>
              <a:t>‹#›</a:t>
            </a:fld>
            <a:endParaRPr lang="ko-KR" altLang="en-US" dirty="0"/>
          </a:p>
        </p:txBody>
      </p:sp>
    </p:spTree>
    <p:extLst>
      <p:ext uri="{BB962C8B-B14F-4D97-AF65-F5344CB8AC3E}">
        <p14:creationId xmlns:p14="http://schemas.microsoft.com/office/powerpoint/2010/main" val="1074491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1" hangingPunct="1">
        <a:lnSpc>
          <a:spcPct val="90000"/>
        </a:lnSpc>
        <a:spcBef>
          <a:spcPct val="0"/>
        </a:spcBef>
        <a:buNone/>
        <a:defRPr sz="4400" kern="1200">
          <a:solidFill>
            <a:schemeClr val="tx1"/>
          </a:solidFill>
          <a:latin typeface="현대하모니 L" panose="02020603020101020101" pitchFamily="18" charset="-127"/>
          <a:ea typeface="현대하모니 L" panose="0202060302010102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현대하모니 L" panose="02020603020101020101" pitchFamily="18" charset="-127"/>
          <a:ea typeface="현대하모니 L" panose="0202060302010102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현대하모니 L" panose="02020603020101020101" pitchFamily="18" charset="-127"/>
          <a:ea typeface="현대하모니 L" panose="0202060302010102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현대하모니 L" panose="02020603020101020101" pitchFamily="18" charset="-127"/>
          <a:ea typeface="현대하모니 L" panose="0202060302010102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L" panose="02020603020101020101" pitchFamily="18" charset="-127"/>
          <a:ea typeface="현대하모니 L" panose="0202060302010102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L" panose="02020603020101020101" pitchFamily="18" charset="-127"/>
          <a:ea typeface="현대하모니 L"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50"/>
          <p:cNvSpPr txBox="1">
            <a:spLocks noChangeArrowheads="1"/>
          </p:cNvSpPr>
          <p:nvPr/>
        </p:nvSpPr>
        <p:spPr bwMode="auto">
          <a:xfrm>
            <a:off x="2024351" y="1349186"/>
            <a:ext cx="8142607" cy="98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728" tIns="47862" rIns="95728" bIns="47862">
            <a:spAutoFit/>
          </a:bodyPr>
          <a:lstStyle>
            <a:lvl1pPr defTabSz="957263" eaLnBrk="0" hangingPunct="0">
              <a:defRPr kumimoji="1">
                <a:solidFill>
                  <a:schemeClr val="tx1"/>
                </a:solidFill>
                <a:latin typeface="맑은 고딕" pitchFamily="50" charset="-127"/>
                <a:ea typeface="굴림" pitchFamily="50" charset="-127"/>
              </a:defRPr>
            </a:lvl1pPr>
            <a:lvl2pPr marL="742950" indent="-285750" defTabSz="957263" eaLnBrk="0" hangingPunct="0">
              <a:defRPr kumimoji="1">
                <a:solidFill>
                  <a:schemeClr val="tx1"/>
                </a:solidFill>
                <a:latin typeface="맑은 고딕" pitchFamily="50" charset="-127"/>
                <a:ea typeface="굴림" pitchFamily="50" charset="-127"/>
              </a:defRPr>
            </a:lvl2pPr>
            <a:lvl3pPr marL="1143000" indent="-228600" defTabSz="957263" eaLnBrk="0" hangingPunct="0">
              <a:defRPr kumimoji="1">
                <a:solidFill>
                  <a:schemeClr val="tx1"/>
                </a:solidFill>
                <a:latin typeface="맑은 고딕" pitchFamily="50" charset="-127"/>
                <a:ea typeface="굴림" pitchFamily="50" charset="-127"/>
              </a:defRPr>
            </a:lvl3pPr>
            <a:lvl4pPr marL="1600200" indent="-228600" defTabSz="957263" eaLnBrk="0" hangingPunct="0">
              <a:defRPr kumimoji="1">
                <a:solidFill>
                  <a:schemeClr val="tx1"/>
                </a:solidFill>
                <a:latin typeface="맑은 고딕" pitchFamily="50" charset="-127"/>
                <a:ea typeface="굴림" pitchFamily="50" charset="-127"/>
              </a:defRPr>
            </a:lvl4pPr>
            <a:lvl5pPr marL="2057400" indent="-228600" defTabSz="957263" eaLnBrk="0" hangingPunct="0">
              <a:defRPr kumimoji="1">
                <a:solidFill>
                  <a:schemeClr val="tx1"/>
                </a:solidFill>
                <a:latin typeface="맑은 고딕" pitchFamily="50" charset="-127"/>
                <a:ea typeface="굴림" pitchFamily="50" charset="-127"/>
              </a:defRPr>
            </a:lvl5pPr>
            <a:lvl6pPr marL="25146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6pPr>
            <a:lvl7pPr marL="29718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7pPr>
            <a:lvl8pPr marL="34290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8pPr>
            <a:lvl9pPr marL="38862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9pPr>
          </a:lstStyle>
          <a:p>
            <a:pPr algn="ctr" fontAlgn="base" latinLnBrk="0">
              <a:lnSpc>
                <a:spcPct val="150000"/>
              </a:lnSpc>
            </a:pPr>
            <a:r>
              <a:rPr lang="en-US" altLang="ko-KR" sz="44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rPr>
              <a:t>CAE Final Project</a:t>
            </a:r>
            <a:endParaRPr lang="ko-KR" altLang="en-US" sz="44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2" name="TextBox 1">
            <a:extLst>
              <a:ext uri="{FF2B5EF4-FFF2-40B4-BE49-F238E27FC236}">
                <a16:creationId xmlns:a16="http://schemas.microsoft.com/office/drawing/2014/main" id="{BB477D13-D900-708C-F7D2-3991C4C4FD5A}"/>
              </a:ext>
            </a:extLst>
          </p:cNvPr>
          <p:cNvSpPr txBox="1"/>
          <p:nvPr/>
        </p:nvSpPr>
        <p:spPr>
          <a:xfrm>
            <a:off x="1550126" y="2926080"/>
            <a:ext cx="9109165" cy="1029128"/>
          </a:xfrm>
          <a:prstGeom prst="rect">
            <a:avLst/>
          </a:prstGeom>
          <a:noFill/>
        </p:spPr>
        <p:txBody>
          <a:bodyPr wrap="square" rtlCol="0">
            <a:spAutoFit/>
          </a:bodyPr>
          <a:lstStyle/>
          <a:p>
            <a:pPr algn="ctr">
              <a:lnSpc>
                <a:spcPct val="150000"/>
              </a:lnSpc>
            </a:pPr>
            <a:r>
              <a:rPr lang="en-US" altLang="ko-KR" sz="2200" b="1" dirty="0">
                <a:latin typeface="현대하모니 L" panose="02020603020101020101" pitchFamily="18" charset="-127"/>
                <a:ea typeface="현대하모니 L" panose="02020603020101020101" pitchFamily="18" charset="-127"/>
              </a:rPr>
              <a:t>Structural analysis of rear part of self-made electric car</a:t>
            </a:r>
          </a:p>
          <a:p>
            <a:pPr algn="ctr">
              <a:lnSpc>
                <a:spcPct val="150000"/>
              </a:lnSpc>
            </a:pPr>
            <a:r>
              <a:rPr lang="en-US" altLang="ko-KR" sz="2200" b="1" dirty="0">
                <a:latin typeface="현대하모니 L" panose="02020603020101020101" pitchFamily="18" charset="-127"/>
                <a:ea typeface="현대하모니 L" panose="02020603020101020101" pitchFamily="18" charset="-127"/>
              </a:rPr>
              <a:t>and its development </a:t>
            </a:r>
            <a:endParaRPr lang="ko-KR" altLang="en-US" sz="2200" b="1" dirty="0">
              <a:latin typeface="현대하모니 L" panose="02020603020101020101" pitchFamily="18" charset="-127"/>
              <a:ea typeface="현대하모니 L" panose="02020603020101020101" pitchFamily="18" charset="-127"/>
            </a:endParaRPr>
          </a:p>
        </p:txBody>
      </p:sp>
      <p:sp>
        <p:nvSpPr>
          <p:cNvPr id="4" name="TextBox 3">
            <a:extLst>
              <a:ext uri="{FF2B5EF4-FFF2-40B4-BE49-F238E27FC236}">
                <a16:creationId xmlns:a16="http://schemas.microsoft.com/office/drawing/2014/main" id="{C2B14510-71FF-EF92-BB72-951820056174}"/>
              </a:ext>
            </a:extLst>
          </p:cNvPr>
          <p:cNvSpPr txBox="1"/>
          <p:nvPr/>
        </p:nvSpPr>
        <p:spPr>
          <a:xfrm>
            <a:off x="4431673" y="6094688"/>
            <a:ext cx="3327961" cy="443263"/>
          </a:xfrm>
          <a:prstGeom prst="rect">
            <a:avLst/>
          </a:prstGeom>
          <a:noFill/>
        </p:spPr>
        <p:txBody>
          <a:bodyPr wrap="square" rtlCol="0">
            <a:spAutoFit/>
          </a:bodyPr>
          <a:lstStyle/>
          <a:p>
            <a:pPr algn="ctr">
              <a:lnSpc>
                <a:spcPct val="150000"/>
              </a:lnSpc>
            </a:pPr>
            <a:r>
              <a:rPr lang="en-US" altLang="ko-KR" dirty="0">
                <a:latin typeface="현대하모니 L" panose="02020603020101020101" pitchFamily="18" charset="-127"/>
                <a:ea typeface="현대하모니 L" panose="02020603020101020101" pitchFamily="18" charset="-127"/>
              </a:rPr>
              <a:t>2023.12.18</a:t>
            </a:r>
          </a:p>
        </p:txBody>
      </p:sp>
      <p:sp>
        <p:nvSpPr>
          <p:cNvPr id="3" name="TextBox 2">
            <a:extLst>
              <a:ext uri="{FF2B5EF4-FFF2-40B4-BE49-F238E27FC236}">
                <a16:creationId xmlns:a16="http://schemas.microsoft.com/office/drawing/2014/main" id="{2F75A4D9-260C-155B-6FAF-547532FA423B}"/>
              </a:ext>
            </a:extLst>
          </p:cNvPr>
          <p:cNvSpPr txBox="1"/>
          <p:nvPr/>
        </p:nvSpPr>
        <p:spPr>
          <a:xfrm>
            <a:off x="4440727" y="4524549"/>
            <a:ext cx="3327961" cy="1274260"/>
          </a:xfrm>
          <a:prstGeom prst="rect">
            <a:avLst/>
          </a:prstGeom>
          <a:noFill/>
        </p:spPr>
        <p:txBody>
          <a:bodyPr wrap="square" rtlCol="0">
            <a:spAutoFit/>
          </a:bodyPr>
          <a:lstStyle/>
          <a:p>
            <a:pPr algn="ctr">
              <a:lnSpc>
                <a:spcPct val="150000"/>
              </a:lnSpc>
            </a:pPr>
            <a:r>
              <a:rPr lang="en-US" altLang="ko-KR" dirty="0">
                <a:latin typeface="현대하모니 L" panose="02020603020101020101" pitchFamily="18" charset="-127"/>
                <a:ea typeface="현대하모니 L" panose="02020603020101020101" pitchFamily="18" charset="-127"/>
              </a:rPr>
              <a:t>21800773 Min-</a:t>
            </a:r>
            <a:r>
              <a:rPr lang="en-US" altLang="ko-KR" dirty="0" err="1">
                <a:latin typeface="현대하모니 L" panose="02020603020101020101" pitchFamily="18" charset="-127"/>
                <a:ea typeface="현대하모니 L" panose="02020603020101020101" pitchFamily="18" charset="-127"/>
              </a:rPr>
              <a:t>woong</a:t>
            </a:r>
            <a:r>
              <a:rPr lang="en-US" altLang="ko-KR" dirty="0">
                <a:latin typeface="현대하모니 L" panose="02020603020101020101" pitchFamily="18" charset="-127"/>
                <a:ea typeface="현대하모니 L" panose="02020603020101020101" pitchFamily="18" charset="-127"/>
              </a:rPr>
              <a:t> Han</a:t>
            </a:r>
          </a:p>
          <a:p>
            <a:pPr algn="ctr">
              <a:lnSpc>
                <a:spcPct val="150000"/>
              </a:lnSpc>
            </a:pPr>
            <a:r>
              <a:rPr lang="en-US" altLang="ko-KR" dirty="0">
                <a:latin typeface="현대하모니 L" panose="02020603020101020101" pitchFamily="18" charset="-127"/>
                <a:ea typeface="현대하모니 L" panose="02020603020101020101" pitchFamily="18" charset="-127"/>
              </a:rPr>
              <a:t>21800805 Seung-</a:t>
            </a:r>
            <a:r>
              <a:rPr lang="en-US" altLang="ko-KR" dirty="0" err="1">
                <a:latin typeface="현대하모니 L" panose="02020603020101020101" pitchFamily="18" charset="-127"/>
                <a:ea typeface="현대하모니 L" panose="02020603020101020101" pitchFamily="18" charset="-127"/>
              </a:rPr>
              <a:t>eun</a:t>
            </a:r>
            <a:r>
              <a:rPr lang="en-US" altLang="ko-KR" dirty="0">
                <a:latin typeface="현대하모니 L" panose="02020603020101020101" pitchFamily="18" charset="-127"/>
                <a:ea typeface="현대하모니 L" panose="02020603020101020101" pitchFamily="18" charset="-127"/>
              </a:rPr>
              <a:t> Hwang</a:t>
            </a:r>
          </a:p>
          <a:p>
            <a:pPr algn="ctr">
              <a:lnSpc>
                <a:spcPct val="150000"/>
              </a:lnSpc>
            </a:pPr>
            <a:r>
              <a:rPr lang="en-US" altLang="ko-KR" dirty="0">
                <a:latin typeface="현대하모니 L" panose="02020603020101020101" pitchFamily="18" charset="-127"/>
                <a:ea typeface="현대하모니 L" panose="02020603020101020101" pitchFamily="18" charset="-127"/>
              </a:rPr>
              <a:t>21900258 Hyeon-ho Mun</a:t>
            </a:r>
          </a:p>
        </p:txBody>
      </p:sp>
    </p:spTree>
    <p:extLst>
      <p:ext uri="{BB962C8B-B14F-4D97-AF65-F5344CB8AC3E}">
        <p14:creationId xmlns:p14="http://schemas.microsoft.com/office/powerpoint/2010/main" val="138535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277A8C-7562-68D4-2734-F12FD6E3B3AA}"/>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Force analysis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AAD20869-3380-8CA2-C790-C408C58319B6}"/>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Bell</a:t>
            </a:r>
            <a:r>
              <a:rPr lang="ko-KR" altLang="en-US"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crank part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F34077-036B-A3FB-EEED-15E21F82A9A3}"/>
                  </a:ext>
                </a:extLst>
              </p:cNvPr>
              <p:cNvSpPr txBox="1"/>
              <p:nvPr/>
            </p:nvSpPr>
            <p:spPr>
              <a:xfrm>
                <a:off x="420363" y="1384800"/>
                <a:ext cx="11699619" cy="1086451"/>
              </a:xfrm>
              <a:prstGeom prst="rect">
                <a:avLst/>
              </a:prstGeom>
              <a:noFill/>
            </p:spPr>
            <p:txBody>
              <a:bodyPr wrap="square" rtlCol="0">
                <a:spAutoFit/>
              </a:bodyPr>
              <a:lstStyle/>
              <a:p>
                <a:pPr>
                  <a:lnSpc>
                    <a:spcPct val="150000"/>
                  </a:lnSpc>
                </a:pPr>
                <a:r>
                  <a:rPr lang="en-US" altLang="ko-KR" sz="1500" dirty="0"/>
                  <a:t>	In the referenced paper, the force of the pushrod transmitted to the bell crank attached to the frame above the rear of the car is first calculated. Then, the suspension force(</a:t>
                </a:r>
                <a14:m>
                  <m:oMath xmlns:m="http://schemas.openxmlformats.org/officeDocument/2006/math">
                    <m:sSub>
                      <m:sSubPr>
                        <m:ctrlPr>
                          <a:rPr lang="en-US" altLang="ko-KR" sz="1500" b="0" i="1" smtClean="0">
                            <a:latin typeface="Cambria Math" panose="02040503050406030204" pitchFamily="18" charset="0"/>
                          </a:rPr>
                        </m:ctrlPr>
                      </m:sSubPr>
                      <m:e>
                        <m:r>
                          <a:rPr lang="en-US" altLang="ko-KR" sz="1500" b="0" i="1" smtClean="0">
                            <a:latin typeface="Cambria Math" panose="02040503050406030204" pitchFamily="18" charset="0"/>
                          </a:rPr>
                          <m:t>𝐹</m:t>
                        </m:r>
                      </m:e>
                      <m:sub>
                        <m:r>
                          <a:rPr lang="en-US" altLang="ko-KR" sz="1500" b="0" i="1" smtClean="0">
                            <a:latin typeface="Cambria Math" panose="02040503050406030204" pitchFamily="18" charset="0"/>
                          </a:rPr>
                          <m:t>𝑠</m:t>
                        </m:r>
                      </m:sub>
                    </m:sSub>
                  </m:oMath>
                </a14:m>
                <a:r>
                  <a:rPr lang="en-US" altLang="ko-KR" sz="1500" dirty="0"/>
                  <a:t>) and bell crank support force(</a:t>
                </a:r>
                <a14:m>
                  <m:oMath xmlns:m="http://schemas.openxmlformats.org/officeDocument/2006/math">
                    <m:sSub>
                      <m:sSubPr>
                        <m:ctrlPr>
                          <a:rPr lang="en-US" altLang="ko-KR" sz="1500" b="0" i="1" smtClean="0">
                            <a:latin typeface="Cambria Math" panose="02040503050406030204" pitchFamily="18" charset="0"/>
                          </a:rPr>
                        </m:ctrlPr>
                      </m:sSubPr>
                      <m:e>
                        <m:r>
                          <a:rPr lang="en-US" altLang="ko-KR" sz="1500" b="0" i="1" smtClean="0">
                            <a:latin typeface="Cambria Math" panose="02040503050406030204" pitchFamily="18" charset="0"/>
                          </a:rPr>
                          <m:t>𝐹</m:t>
                        </m:r>
                      </m:e>
                      <m:sub>
                        <m:r>
                          <a:rPr lang="en-US" altLang="ko-KR" sz="1500" b="0" i="1" smtClean="0">
                            <a:latin typeface="Cambria Math" panose="02040503050406030204" pitchFamily="18" charset="0"/>
                          </a:rPr>
                          <m:t>𝑚𝑎𝑖𝑛</m:t>
                        </m:r>
                      </m:sub>
                    </m:sSub>
                  </m:oMath>
                </a14:m>
                <a:r>
                  <a:rPr lang="en-US" altLang="ko-KR" sz="1500" dirty="0"/>
                  <a:t>) are obtained through static analysis. All relevant values ​​were taken from the referenced papers and used. </a:t>
                </a:r>
              </a:p>
            </p:txBody>
          </p:sp>
        </mc:Choice>
        <mc:Fallback xmlns="">
          <p:sp>
            <p:nvSpPr>
              <p:cNvPr id="2" name="TextBox 1">
                <a:extLst>
                  <a:ext uri="{FF2B5EF4-FFF2-40B4-BE49-F238E27FC236}">
                    <a16:creationId xmlns:a16="http://schemas.microsoft.com/office/drawing/2014/main" id="{08F34077-036B-A3FB-EEED-15E21F82A9A3}"/>
                  </a:ext>
                </a:extLst>
              </p:cNvPr>
              <p:cNvSpPr txBox="1">
                <a:spLocks noRot="1" noChangeAspect="1" noMove="1" noResize="1" noEditPoints="1" noAdjustHandles="1" noChangeArrowheads="1" noChangeShapeType="1" noTextEdit="1"/>
              </p:cNvSpPr>
              <p:nvPr/>
            </p:nvSpPr>
            <p:spPr>
              <a:xfrm>
                <a:off x="420363" y="1384800"/>
                <a:ext cx="11699619" cy="1086451"/>
              </a:xfrm>
              <a:prstGeom prst="rect">
                <a:avLst/>
              </a:prstGeom>
              <a:blipFill>
                <a:blip r:embed="rId2"/>
                <a:stretch>
                  <a:fillRect l="-208" b="-5618"/>
                </a:stretch>
              </a:blipFill>
            </p:spPr>
            <p:txBody>
              <a:bodyPr/>
              <a:lstStyle/>
              <a:p>
                <a:r>
                  <a:rPr lang="ko-KR" altLang="en-US">
                    <a:noFill/>
                  </a:rPr>
                  <a:t> </a:t>
                </a:r>
              </a:p>
            </p:txBody>
          </p:sp>
        </mc:Fallback>
      </mc:AlternateContent>
      <p:grpSp>
        <p:nvGrpSpPr>
          <p:cNvPr id="8" name="그룹 7">
            <a:extLst>
              <a:ext uri="{FF2B5EF4-FFF2-40B4-BE49-F238E27FC236}">
                <a16:creationId xmlns:a16="http://schemas.microsoft.com/office/drawing/2014/main" id="{EADD9CE1-BB78-1A7F-D6AB-0B5ED9BF2E1F}"/>
              </a:ext>
            </a:extLst>
          </p:cNvPr>
          <p:cNvGrpSpPr/>
          <p:nvPr/>
        </p:nvGrpSpPr>
        <p:grpSpPr>
          <a:xfrm>
            <a:off x="503067" y="2634341"/>
            <a:ext cx="6790362" cy="3012567"/>
            <a:chOff x="546609" y="2677883"/>
            <a:chExt cx="7116933" cy="3090089"/>
          </a:xfrm>
        </p:grpSpPr>
        <p:pic>
          <p:nvPicPr>
            <p:cNvPr id="6" name="그림 5">
              <a:extLst>
                <a:ext uri="{FF2B5EF4-FFF2-40B4-BE49-F238E27FC236}">
                  <a16:creationId xmlns:a16="http://schemas.microsoft.com/office/drawing/2014/main" id="{FDED5C5C-770A-E05F-D64C-8ED0CD8BC3F2}"/>
                </a:ext>
              </a:extLst>
            </p:cNvPr>
            <p:cNvPicPr>
              <a:picLocks noChangeAspect="1"/>
            </p:cNvPicPr>
            <p:nvPr/>
          </p:nvPicPr>
          <p:blipFill rotWithShape="1">
            <a:blip r:embed="rId3"/>
            <a:srcRect t="271"/>
            <a:stretch/>
          </p:blipFill>
          <p:spPr>
            <a:xfrm>
              <a:off x="546609" y="2677883"/>
              <a:ext cx="7116933" cy="2680901"/>
            </a:xfrm>
            <a:prstGeom prst="rect">
              <a:avLst/>
            </a:prstGeom>
          </p:spPr>
        </p:pic>
        <p:sp>
          <p:nvSpPr>
            <p:cNvPr id="7" name="TextBox 6">
              <a:extLst>
                <a:ext uri="{FF2B5EF4-FFF2-40B4-BE49-F238E27FC236}">
                  <a16:creationId xmlns:a16="http://schemas.microsoft.com/office/drawing/2014/main" id="{DB275AD3-AF15-23E8-AAB6-1F27C532C252}"/>
                </a:ext>
              </a:extLst>
            </p:cNvPr>
            <p:cNvSpPr txBox="1"/>
            <p:nvPr/>
          </p:nvSpPr>
          <p:spPr>
            <a:xfrm>
              <a:off x="546609" y="5436491"/>
              <a:ext cx="7116933" cy="331481"/>
            </a:xfrm>
            <a:prstGeom prst="rect">
              <a:avLst/>
            </a:prstGeom>
            <a:noFill/>
          </p:spPr>
          <p:txBody>
            <a:bodyPr wrap="square" rtlCol="0">
              <a:spAutoFit/>
            </a:bodyPr>
            <a:lstStyle/>
            <a:p>
              <a:pPr algn="ctr"/>
              <a:r>
                <a:rPr lang="en-US" altLang="ko-KR" sz="1500" b="1" dirty="0"/>
                <a:t>Figure #. Forces related to bell crank part</a:t>
              </a:r>
              <a:endParaRPr lang="ko-KR" altLang="en-US" sz="1500" b="1" dirty="0"/>
            </a:p>
          </p:txBody>
        </p:sp>
      </p:grpSp>
      <p:grpSp>
        <p:nvGrpSpPr>
          <p:cNvPr id="12" name="그룹 11">
            <a:extLst>
              <a:ext uri="{FF2B5EF4-FFF2-40B4-BE49-F238E27FC236}">
                <a16:creationId xmlns:a16="http://schemas.microsoft.com/office/drawing/2014/main" id="{B8A8B0C4-2906-4413-38C8-875040E78DFD}"/>
              </a:ext>
            </a:extLst>
          </p:cNvPr>
          <p:cNvGrpSpPr/>
          <p:nvPr/>
        </p:nvGrpSpPr>
        <p:grpSpPr>
          <a:xfrm>
            <a:off x="7293429" y="2568900"/>
            <a:ext cx="4680857" cy="3084498"/>
            <a:chOff x="7293429" y="2514470"/>
            <a:chExt cx="4680857" cy="308449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45F56B-F767-645E-3CD8-F4FB3013A08E}"/>
                    </a:ext>
                  </a:extLst>
                </p:cNvPr>
                <p:cNvSpPr txBox="1"/>
                <p:nvPr/>
              </p:nvSpPr>
              <p:spPr>
                <a:xfrm>
                  <a:off x="7293429" y="2514470"/>
                  <a:ext cx="4572000" cy="137172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𝐹</m:t>
                            </m:r>
                          </m:e>
                          <m:sub>
                            <m:r>
                              <a:rPr lang="en-US" altLang="ko-KR" b="0" i="1" smtClean="0">
                                <a:latin typeface="Cambria Math" panose="02040503050406030204" pitchFamily="18" charset="0"/>
                              </a:rPr>
                              <m:t>𝑠</m:t>
                            </m:r>
                          </m:sub>
                        </m:sSub>
                        <m:r>
                          <a:rPr lang="en-US" altLang="ko-KR" b="0" i="1" smtClean="0">
                            <a:latin typeface="Cambria Math" panose="02040503050406030204" pitchFamily="18" charset="0"/>
                          </a:rPr>
                          <m:t>=732 [</m:t>
                        </m:r>
                        <m:r>
                          <a:rPr lang="en-US" altLang="ko-KR" b="0" i="1" smtClean="0">
                            <a:latin typeface="Cambria Math" panose="02040503050406030204" pitchFamily="18" charset="0"/>
                          </a:rPr>
                          <m:t>𝑁</m:t>
                        </m:r>
                        <m:r>
                          <a:rPr lang="en-US" altLang="ko-KR" b="0" i="1" smtClean="0">
                            <a:latin typeface="Cambria Math" panose="02040503050406030204" pitchFamily="18" charset="0"/>
                          </a:rPr>
                          <m:t>]</m:t>
                        </m:r>
                      </m:oMath>
                    </m:oMathPara>
                  </a14:m>
                  <a:endParaRPr lang="en-US" altLang="ko-KR"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𝐹</m:t>
                            </m:r>
                          </m:e>
                          <m:sub>
                            <m:r>
                              <a:rPr lang="en-US" altLang="ko-KR" b="0" i="1" smtClean="0">
                                <a:latin typeface="Cambria Math" panose="02040503050406030204" pitchFamily="18" charset="0"/>
                              </a:rPr>
                              <m:t>𝑡𝑥</m:t>
                            </m:r>
                          </m:sub>
                        </m:sSub>
                        <m:r>
                          <a:rPr lang="en-US" altLang="ko-KR" b="0" i="1" smtClean="0">
                            <a:latin typeface="Cambria Math" panose="02040503050406030204" pitchFamily="18" charset="0"/>
                          </a:rPr>
                          <m:t>=682.1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e>
                        </m:d>
                      </m:oMath>
                    </m:oMathPara>
                  </a14:m>
                  <a:endParaRPr lang="en-US" altLang="ko-KR"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𝐹</m:t>
                            </m:r>
                          </m:e>
                          <m:sub>
                            <m:r>
                              <a:rPr lang="en-US" altLang="ko-KR" b="0" i="1" smtClean="0">
                                <a:latin typeface="Cambria Math" panose="02040503050406030204" pitchFamily="18" charset="0"/>
                              </a:rPr>
                              <m:t>𝑡𝑦</m:t>
                            </m:r>
                          </m:sub>
                        </m:sSub>
                        <m:r>
                          <a:rPr lang="en-US" altLang="ko-KR" b="0" i="1" smtClean="0">
                            <a:latin typeface="Cambria Math" panose="02040503050406030204" pitchFamily="18" charset="0"/>
                          </a:rPr>
                          <m:t>=1214.2 [</m:t>
                        </m:r>
                        <m:r>
                          <a:rPr lang="en-US" altLang="ko-KR" b="0" i="1" smtClean="0">
                            <a:latin typeface="Cambria Math" panose="02040503050406030204" pitchFamily="18" charset="0"/>
                          </a:rPr>
                          <m:t>𝑁</m:t>
                        </m:r>
                        <m:r>
                          <a:rPr lang="en-US" altLang="ko-KR" b="0" i="1" smtClean="0">
                            <a:latin typeface="Cambria Math" panose="02040503050406030204" pitchFamily="18" charset="0"/>
                          </a:rPr>
                          <m:t>]</m:t>
                        </m:r>
                      </m:oMath>
                    </m:oMathPara>
                  </a14:m>
                  <a:endParaRPr lang="en-US" altLang="ko-KR" b="0" dirty="0"/>
                </a:p>
              </p:txBody>
            </p:sp>
          </mc:Choice>
          <mc:Fallback xmlns="">
            <p:sp>
              <p:nvSpPr>
                <p:cNvPr id="9" name="TextBox 8">
                  <a:extLst>
                    <a:ext uri="{FF2B5EF4-FFF2-40B4-BE49-F238E27FC236}">
                      <a16:creationId xmlns:a16="http://schemas.microsoft.com/office/drawing/2014/main" id="{5745F56B-F767-645E-3CD8-F4FB3013A08E}"/>
                    </a:ext>
                  </a:extLst>
                </p:cNvPr>
                <p:cNvSpPr txBox="1">
                  <a:spLocks noRot="1" noChangeAspect="1" noMove="1" noResize="1" noEditPoints="1" noAdjustHandles="1" noChangeArrowheads="1" noChangeShapeType="1" noTextEdit="1"/>
                </p:cNvSpPr>
                <p:nvPr/>
              </p:nvSpPr>
              <p:spPr>
                <a:xfrm>
                  <a:off x="7293429" y="2514470"/>
                  <a:ext cx="4572000" cy="1371722"/>
                </a:xfrm>
                <a:prstGeom prst="rect">
                  <a:avLst/>
                </a:prstGeom>
                <a:blipFill>
                  <a:blip r:embed="rId4"/>
                  <a:stretch>
                    <a:fillRect/>
                  </a:stretch>
                </a:blipFill>
              </p:spPr>
              <p:txBody>
                <a:bodyPr/>
                <a:lstStyle/>
                <a:p>
                  <a:r>
                    <a:rPr lang="ko-KR" altLang="en-US">
                      <a:noFill/>
                    </a:rPr>
                    <a:t> </a:t>
                  </a:r>
                </a:p>
              </p:txBody>
            </p:sp>
          </mc:Fallback>
        </mc:AlternateContent>
        <p:sp>
          <p:nvSpPr>
            <p:cNvPr id="10" name="화살표: 갈매기형 수장 9">
              <a:extLst>
                <a:ext uri="{FF2B5EF4-FFF2-40B4-BE49-F238E27FC236}">
                  <a16:creationId xmlns:a16="http://schemas.microsoft.com/office/drawing/2014/main" id="{58E5E462-01FE-C848-D306-6B274DDBF3A7}"/>
                </a:ext>
              </a:extLst>
            </p:cNvPr>
            <p:cNvSpPr/>
            <p:nvPr/>
          </p:nvSpPr>
          <p:spPr>
            <a:xfrm rot="5400000">
              <a:off x="9298964" y="3638013"/>
              <a:ext cx="560930" cy="1263796"/>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B7130D-5FC6-6F9A-6FA9-84927D7DFF02}"/>
                    </a:ext>
                  </a:extLst>
                </p:cNvPr>
                <p:cNvSpPr txBox="1"/>
                <p:nvPr/>
              </p:nvSpPr>
              <p:spPr>
                <a:xfrm>
                  <a:off x="7402286" y="4642744"/>
                  <a:ext cx="4572000" cy="95622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𝐹</m:t>
                            </m:r>
                          </m:e>
                          <m:sub>
                            <m:r>
                              <a:rPr lang="en-US" altLang="ko-KR" b="0" i="1" smtClean="0">
                                <a:latin typeface="Cambria Math" panose="02040503050406030204" pitchFamily="18" charset="0"/>
                              </a:rPr>
                              <m:t>𝑠𝑥</m:t>
                            </m:r>
                          </m:sub>
                        </m:sSub>
                        <m:r>
                          <a:rPr lang="en-US" altLang="ko-KR" b="0" i="1" smtClean="0">
                            <a:latin typeface="Cambria Math" panose="02040503050406030204" pitchFamily="18" charset="0"/>
                          </a:rPr>
                          <m:t>=577.1554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e>
                        </m:d>
                      </m:oMath>
                    </m:oMathPara>
                  </a14:m>
                  <a:endParaRPr lang="en-US" altLang="ko-KR"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𝐹</m:t>
                            </m:r>
                          </m:e>
                          <m:sub>
                            <m:r>
                              <a:rPr lang="en-US" altLang="ko-KR" b="0" i="1" smtClean="0">
                                <a:latin typeface="Cambria Math" panose="02040503050406030204" pitchFamily="18" charset="0"/>
                              </a:rPr>
                              <m:t>𝑠𝑦</m:t>
                            </m:r>
                          </m:sub>
                        </m:sSub>
                        <m:r>
                          <a:rPr lang="en-US" altLang="ko-KR" b="0" i="1" smtClean="0">
                            <a:latin typeface="Cambria Math" panose="02040503050406030204" pitchFamily="18" charset="0"/>
                          </a:rPr>
                          <m:t>=450.2396 [</m:t>
                        </m:r>
                        <m:r>
                          <a:rPr lang="en-US" altLang="ko-KR" b="0" i="1" smtClean="0">
                            <a:latin typeface="Cambria Math" panose="02040503050406030204" pitchFamily="18" charset="0"/>
                          </a:rPr>
                          <m:t>𝑁</m:t>
                        </m:r>
                        <m:r>
                          <a:rPr lang="en-US" altLang="ko-KR" b="0" i="1" smtClean="0">
                            <a:latin typeface="Cambria Math" panose="02040503050406030204" pitchFamily="18" charset="0"/>
                          </a:rPr>
                          <m:t>]</m:t>
                        </m:r>
                      </m:oMath>
                    </m:oMathPara>
                  </a14:m>
                  <a:endParaRPr lang="en-US" altLang="ko-KR" dirty="0"/>
                </a:p>
              </p:txBody>
            </p:sp>
          </mc:Choice>
          <mc:Fallback xmlns="">
            <p:sp>
              <p:nvSpPr>
                <p:cNvPr id="11" name="TextBox 10">
                  <a:extLst>
                    <a:ext uri="{FF2B5EF4-FFF2-40B4-BE49-F238E27FC236}">
                      <a16:creationId xmlns:a16="http://schemas.microsoft.com/office/drawing/2014/main" id="{3CB7130D-5FC6-6F9A-6FA9-84927D7DFF02}"/>
                    </a:ext>
                  </a:extLst>
                </p:cNvPr>
                <p:cNvSpPr txBox="1">
                  <a:spLocks noRot="1" noChangeAspect="1" noMove="1" noResize="1" noEditPoints="1" noAdjustHandles="1" noChangeArrowheads="1" noChangeShapeType="1" noTextEdit="1"/>
                </p:cNvSpPr>
                <p:nvPr/>
              </p:nvSpPr>
              <p:spPr>
                <a:xfrm>
                  <a:off x="7402286" y="4642744"/>
                  <a:ext cx="4572000" cy="956224"/>
                </a:xfrm>
                <a:prstGeom prst="rect">
                  <a:avLst/>
                </a:prstGeom>
                <a:blipFill>
                  <a:blip r:embed="rId5"/>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30123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C3F2E5-5A35-5BAA-473B-FDBB9B9F5A5C}"/>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Boundary condition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E280A8F7-DBA5-3823-796A-9FAB2FDC8348}"/>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Fixed support</a:t>
            </a:r>
          </a:p>
        </p:txBody>
      </p:sp>
      <p:pic>
        <p:nvPicPr>
          <p:cNvPr id="5" name="그림 4">
            <a:extLst>
              <a:ext uri="{FF2B5EF4-FFF2-40B4-BE49-F238E27FC236}">
                <a16:creationId xmlns:a16="http://schemas.microsoft.com/office/drawing/2014/main" id="{8003B126-AF6F-A90A-59B0-585C48CF1BA9}"/>
              </a:ext>
            </a:extLst>
          </p:cNvPr>
          <p:cNvPicPr>
            <a:picLocks noChangeAspect="1"/>
          </p:cNvPicPr>
          <p:nvPr/>
        </p:nvPicPr>
        <p:blipFill>
          <a:blip r:embed="rId2"/>
          <a:stretch>
            <a:fillRect/>
          </a:stretch>
        </p:blipFill>
        <p:spPr>
          <a:xfrm>
            <a:off x="536929" y="2988252"/>
            <a:ext cx="3847455" cy="3129519"/>
          </a:xfrm>
          <a:prstGeom prst="rect">
            <a:avLst/>
          </a:prstGeom>
        </p:spPr>
      </p:pic>
      <p:sp>
        <p:nvSpPr>
          <p:cNvPr id="6" name="TextBox 5">
            <a:extLst>
              <a:ext uri="{FF2B5EF4-FFF2-40B4-BE49-F238E27FC236}">
                <a16:creationId xmlns:a16="http://schemas.microsoft.com/office/drawing/2014/main" id="{114C97C2-7C11-B61A-4CA3-0E3D7F9D26BB}"/>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To obtain an accurate solution, it is also essential to provide appropriate fixed support conditions. In order to obtain an accurate solution, it is correct to model and analyze the entire vehicle, but since this is not possible, appropriate fixed support must be provided. As can be seen in the square box in the figure of the actual vehicle below, the vertical frames are line welded. Therefore, when conducting ANSYS analysis, an edge fixed support condition was given to vertical frames.</a:t>
            </a:r>
          </a:p>
        </p:txBody>
      </p:sp>
      <p:pic>
        <p:nvPicPr>
          <p:cNvPr id="8" name="그림 7">
            <a:extLst>
              <a:ext uri="{FF2B5EF4-FFF2-40B4-BE49-F238E27FC236}">
                <a16:creationId xmlns:a16="http://schemas.microsoft.com/office/drawing/2014/main" id="{2E217D01-C450-5FF4-1BF1-B98096EB038D}"/>
              </a:ext>
            </a:extLst>
          </p:cNvPr>
          <p:cNvPicPr>
            <a:picLocks noChangeAspect="1"/>
          </p:cNvPicPr>
          <p:nvPr/>
        </p:nvPicPr>
        <p:blipFill>
          <a:blip r:embed="rId3"/>
          <a:stretch>
            <a:fillRect/>
          </a:stretch>
        </p:blipFill>
        <p:spPr>
          <a:xfrm>
            <a:off x="4384384" y="2988252"/>
            <a:ext cx="3966482" cy="3129518"/>
          </a:xfrm>
          <a:prstGeom prst="rect">
            <a:avLst/>
          </a:prstGeom>
        </p:spPr>
      </p:pic>
      <p:grpSp>
        <p:nvGrpSpPr>
          <p:cNvPr id="11" name="그룹 10">
            <a:extLst>
              <a:ext uri="{FF2B5EF4-FFF2-40B4-BE49-F238E27FC236}">
                <a16:creationId xmlns:a16="http://schemas.microsoft.com/office/drawing/2014/main" id="{5E63736B-C56F-76FD-5FAE-AC9699574057}"/>
              </a:ext>
            </a:extLst>
          </p:cNvPr>
          <p:cNvGrpSpPr/>
          <p:nvPr/>
        </p:nvGrpSpPr>
        <p:grpSpPr>
          <a:xfrm>
            <a:off x="569586" y="2977366"/>
            <a:ext cx="7813937" cy="3129519"/>
            <a:chOff x="569586" y="2977366"/>
            <a:chExt cx="7813937" cy="3129519"/>
          </a:xfrm>
        </p:grpSpPr>
        <p:pic>
          <p:nvPicPr>
            <p:cNvPr id="9" name="그림 8">
              <a:extLst>
                <a:ext uri="{FF2B5EF4-FFF2-40B4-BE49-F238E27FC236}">
                  <a16:creationId xmlns:a16="http://schemas.microsoft.com/office/drawing/2014/main" id="{3C3CD8DE-1AFE-4A4F-851A-DE2091E98863}"/>
                </a:ext>
              </a:extLst>
            </p:cNvPr>
            <p:cNvPicPr>
              <a:picLocks noChangeAspect="1"/>
            </p:cNvPicPr>
            <p:nvPr/>
          </p:nvPicPr>
          <p:blipFill>
            <a:blip r:embed="rId2"/>
            <a:stretch>
              <a:fillRect/>
            </a:stretch>
          </p:blipFill>
          <p:spPr>
            <a:xfrm>
              <a:off x="569586" y="2977366"/>
              <a:ext cx="3847455" cy="3129519"/>
            </a:xfrm>
            <a:prstGeom prst="rect">
              <a:avLst/>
            </a:prstGeom>
          </p:spPr>
        </p:pic>
        <p:pic>
          <p:nvPicPr>
            <p:cNvPr id="10" name="그림 9">
              <a:extLst>
                <a:ext uri="{FF2B5EF4-FFF2-40B4-BE49-F238E27FC236}">
                  <a16:creationId xmlns:a16="http://schemas.microsoft.com/office/drawing/2014/main" id="{2D61F0EC-FAA9-FFAF-C149-8D99C7FAF581}"/>
                </a:ext>
              </a:extLst>
            </p:cNvPr>
            <p:cNvPicPr>
              <a:picLocks noChangeAspect="1"/>
            </p:cNvPicPr>
            <p:nvPr/>
          </p:nvPicPr>
          <p:blipFill>
            <a:blip r:embed="rId3"/>
            <a:stretch>
              <a:fillRect/>
            </a:stretch>
          </p:blipFill>
          <p:spPr>
            <a:xfrm>
              <a:off x="4417041" y="2977366"/>
              <a:ext cx="3966482" cy="3129518"/>
            </a:xfrm>
            <a:prstGeom prst="rect">
              <a:avLst/>
            </a:prstGeom>
          </p:spPr>
        </p:pic>
      </p:grpSp>
      <p:sp>
        <p:nvSpPr>
          <p:cNvPr id="12" name="TextBox 11">
            <a:extLst>
              <a:ext uri="{FF2B5EF4-FFF2-40B4-BE49-F238E27FC236}">
                <a16:creationId xmlns:a16="http://schemas.microsoft.com/office/drawing/2014/main" id="{71F8AC75-B048-4AB6-E3DF-43D567564266}"/>
              </a:ext>
            </a:extLst>
          </p:cNvPr>
          <p:cNvSpPr txBox="1"/>
          <p:nvPr/>
        </p:nvSpPr>
        <p:spPr>
          <a:xfrm>
            <a:off x="536929" y="6212320"/>
            <a:ext cx="7846594" cy="323165"/>
          </a:xfrm>
          <a:prstGeom prst="rect">
            <a:avLst/>
          </a:prstGeom>
          <a:noFill/>
        </p:spPr>
        <p:txBody>
          <a:bodyPr wrap="square" rtlCol="0">
            <a:spAutoFit/>
          </a:bodyPr>
          <a:lstStyle/>
          <a:p>
            <a:pPr algn="ctr"/>
            <a:r>
              <a:rPr lang="en-US" altLang="ko-KR" sz="1500" b="1" dirty="0"/>
              <a:t>Figure #. Fixed boundary condition (edge part)</a:t>
            </a:r>
            <a:endParaRPr lang="ko-KR" altLang="en-US" sz="1500" b="1" dirty="0"/>
          </a:p>
        </p:txBody>
      </p:sp>
      <p:grpSp>
        <p:nvGrpSpPr>
          <p:cNvPr id="15" name="그룹 14">
            <a:extLst>
              <a:ext uri="{FF2B5EF4-FFF2-40B4-BE49-F238E27FC236}">
                <a16:creationId xmlns:a16="http://schemas.microsoft.com/office/drawing/2014/main" id="{3D799C63-1E01-2BB1-D141-A6A54434C99C}"/>
              </a:ext>
            </a:extLst>
          </p:cNvPr>
          <p:cNvGrpSpPr/>
          <p:nvPr/>
        </p:nvGrpSpPr>
        <p:grpSpPr>
          <a:xfrm>
            <a:off x="8536630" y="2977366"/>
            <a:ext cx="5254305" cy="323165"/>
            <a:chOff x="8580174" y="2977366"/>
            <a:chExt cx="5254305" cy="323165"/>
          </a:xfrm>
        </p:grpSpPr>
        <p:sp>
          <p:nvSpPr>
            <p:cNvPr id="13" name="직사각형 12">
              <a:extLst>
                <a:ext uri="{FF2B5EF4-FFF2-40B4-BE49-F238E27FC236}">
                  <a16:creationId xmlns:a16="http://schemas.microsoft.com/office/drawing/2014/main" id="{FC8D6498-0E73-6BC5-E598-52F24369BFD6}"/>
                </a:ext>
              </a:extLst>
            </p:cNvPr>
            <p:cNvSpPr/>
            <p:nvPr/>
          </p:nvSpPr>
          <p:spPr>
            <a:xfrm>
              <a:off x="8580174" y="3047297"/>
              <a:ext cx="515412" cy="215134"/>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4" name="TextBox 13">
              <a:extLst>
                <a:ext uri="{FF2B5EF4-FFF2-40B4-BE49-F238E27FC236}">
                  <a16:creationId xmlns:a16="http://schemas.microsoft.com/office/drawing/2014/main" id="{0CED89A5-4054-95DA-DE02-74F54CA4ED91}"/>
                </a:ext>
              </a:extLst>
            </p:cNvPr>
            <p:cNvSpPr txBox="1"/>
            <p:nvPr/>
          </p:nvSpPr>
          <p:spPr>
            <a:xfrm>
              <a:off x="9182768" y="2977366"/>
              <a:ext cx="4651711" cy="323165"/>
            </a:xfrm>
            <a:prstGeom prst="rect">
              <a:avLst/>
            </a:prstGeom>
            <a:noFill/>
          </p:spPr>
          <p:txBody>
            <a:bodyPr wrap="square" rtlCol="0">
              <a:spAutoFit/>
            </a:bodyPr>
            <a:lstStyle/>
            <a:p>
              <a:r>
                <a:rPr lang="en-US" altLang="ko-KR" sz="1500" dirty="0">
                  <a:solidFill>
                    <a:srgbClr val="FF0000"/>
                  </a:solidFill>
                </a:rPr>
                <a:t>: Frame in edge welded condition</a:t>
              </a:r>
              <a:endParaRPr lang="ko-KR" altLang="en-US" sz="1500" dirty="0">
                <a:solidFill>
                  <a:srgbClr val="FF0000"/>
                </a:solidFill>
              </a:endParaRPr>
            </a:p>
          </p:txBody>
        </p:sp>
      </p:grpSp>
      <p:sp>
        <p:nvSpPr>
          <p:cNvPr id="16" name="직사각형 15">
            <a:extLst>
              <a:ext uri="{FF2B5EF4-FFF2-40B4-BE49-F238E27FC236}">
                <a16:creationId xmlns:a16="http://schemas.microsoft.com/office/drawing/2014/main" id="{0AB25111-EF10-C1EC-956E-A882DD08E2BC}"/>
              </a:ext>
            </a:extLst>
          </p:cNvPr>
          <p:cNvSpPr/>
          <p:nvPr/>
        </p:nvSpPr>
        <p:spPr>
          <a:xfrm>
            <a:off x="2157603" y="4908753"/>
            <a:ext cx="215484" cy="708275"/>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7" name="직사각형 16">
            <a:extLst>
              <a:ext uri="{FF2B5EF4-FFF2-40B4-BE49-F238E27FC236}">
                <a16:creationId xmlns:a16="http://schemas.microsoft.com/office/drawing/2014/main" id="{A269A31B-7D42-E7CA-EEE3-32F2AAB5800B}"/>
              </a:ext>
            </a:extLst>
          </p:cNvPr>
          <p:cNvSpPr/>
          <p:nvPr/>
        </p:nvSpPr>
        <p:spPr>
          <a:xfrm>
            <a:off x="6356739" y="4576385"/>
            <a:ext cx="240004" cy="1486955"/>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157749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DD07-0AA0-7698-688C-CDEBB2A4458F}"/>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Boundary condition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834104F9-1056-514A-C4E6-930BB72DC739}"/>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Remote displacement</a:t>
            </a:r>
          </a:p>
        </p:txBody>
      </p:sp>
      <p:sp>
        <p:nvSpPr>
          <p:cNvPr id="5" name="TextBox 4">
            <a:extLst>
              <a:ext uri="{FF2B5EF4-FFF2-40B4-BE49-F238E27FC236}">
                <a16:creationId xmlns:a16="http://schemas.microsoft.com/office/drawing/2014/main" id="{0B7D5CC4-3B5D-067F-67F1-9C21291F64F2}"/>
              </a:ext>
            </a:extLst>
          </p:cNvPr>
          <p:cNvSpPr txBox="1"/>
          <p:nvPr/>
        </p:nvSpPr>
        <p:spPr>
          <a:xfrm>
            <a:off x="420363" y="1384800"/>
            <a:ext cx="11699619" cy="1778949"/>
          </a:xfrm>
          <a:prstGeom prst="rect">
            <a:avLst/>
          </a:prstGeom>
          <a:noFill/>
        </p:spPr>
        <p:txBody>
          <a:bodyPr wrap="square" rtlCol="0">
            <a:spAutoFit/>
          </a:bodyPr>
          <a:lstStyle/>
          <a:p>
            <a:pPr>
              <a:lnSpc>
                <a:spcPct val="150000"/>
              </a:lnSpc>
            </a:pPr>
            <a:r>
              <a:rPr lang="en-US" altLang="ko-KR" sz="1500" dirty="0"/>
              <a:t>	Another important element is the arm connected part of the frame. Two lower arms and two upper arms are connected, and each is connected with two brackets welded to the frame as can be seen in the figure below. Therefore, a remote displacement boundary condition must be applied while removing the arm part. An offset was given considering the size of the welded bracket, and free conditions were given for the translational y element and rotation z element. A total of 8 conditions were granted.</a:t>
            </a:r>
          </a:p>
          <a:p>
            <a:pPr>
              <a:lnSpc>
                <a:spcPct val="150000"/>
              </a:lnSpc>
            </a:pPr>
            <a:r>
              <a:rPr lang="en-US" altLang="ko-KR" sz="1500" dirty="0"/>
              <a:t>Because vertices could be selected at the junction between frames, condition assignment was relatively simple.</a:t>
            </a:r>
          </a:p>
        </p:txBody>
      </p:sp>
      <p:grpSp>
        <p:nvGrpSpPr>
          <p:cNvPr id="14" name="그룹 13">
            <a:extLst>
              <a:ext uri="{FF2B5EF4-FFF2-40B4-BE49-F238E27FC236}">
                <a16:creationId xmlns:a16="http://schemas.microsoft.com/office/drawing/2014/main" id="{AF503216-B430-DBEA-5504-9583235BF06B}"/>
              </a:ext>
            </a:extLst>
          </p:cNvPr>
          <p:cNvGrpSpPr/>
          <p:nvPr/>
        </p:nvGrpSpPr>
        <p:grpSpPr>
          <a:xfrm>
            <a:off x="518475" y="3289787"/>
            <a:ext cx="10780896" cy="3307930"/>
            <a:chOff x="518475" y="3289787"/>
            <a:chExt cx="10780896" cy="3307930"/>
          </a:xfrm>
        </p:grpSpPr>
        <p:grpSp>
          <p:nvGrpSpPr>
            <p:cNvPr id="12" name="그룹 11">
              <a:extLst>
                <a:ext uri="{FF2B5EF4-FFF2-40B4-BE49-F238E27FC236}">
                  <a16:creationId xmlns:a16="http://schemas.microsoft.com/office/drawing/2014/main" id="{935680D8-0101-576E-D90C-2639A457DB2C}"/>
                </a:ext>
              </a:extLst>
            </p:cNvPr>
            <p:cNvGrpSpPr/>
            <p:nvPr/>
          </p:nvGrpSpPr>
          <p:grpSpPr>
            <a:xfrm>
              <a:off x="518475" y="3289787"/>
              <a:ext cx="10780896" cy="2871527"/>
              <a:chOff x="529360" y="3082958"/>
              <a:chExt cx="10364279" cy="2958613"/>
            </a:xfrm>
          </p:grpSpPr>
          <p:grpSp>
            <p:nvGrpSpPr>
              <p:cNvPr id="9" name="그룹 8">
                <a:extLst>
                  <a:ext uri="{FF2B5EF4-FFF2-40B4-BE49-F238E27FC236}">
                    <a16:creationId xmlns:a16="http://schemas.microsoft.com/office/drawing/2014/main" id="{24D65835-78DD-C1B3-B78E-9CD9126C94AF}"/>
                  </a:ext>
                </a:extLst>
              </p:cNvPr>
              <p:cNvGrpSpPr/>
              <p:nvPr/>
            </p:nvGrpSpPr>
            <p:grpSpPr>
              <a:xfrm>
                <a:off x="529360" y="3082958"/>
                <a:ext cx="7704948" cy="2958613"/>
                <a:chOff x="529360" y="3082958"/>
                <a:chExt cx="7704948" cy="2958613"/>
              </a:xfrm>
            </p:grpSpPr>
            <p:pic>
              <p:nvPicPr>
                <p:cNvPr id="6" name="그림 5">
                  <a:extLst>
                    <a:ext uri="{FF2B5EF4-FFF2-40B4-BE49-F238E27FC236}">
                      <a16:creationId xmlns:a16="http://schemas.microsoft.com/office/drawing/2014/main" id="{BCC88E98-0465-66FC-925C-7DBE61B37B14}"/>
                    </a:ext>
                  </a:extLst>
                </p:cNvPr>
                <p:cNvPicPr>
                  <a:picLocks noChangeAspect="1"/>
                </p:cNvPicPr>
                <p:nvPr/>
              </p:nvPicPr>
              <p:blipFill>
                <a:blip r:embed="rId2"/>
                <a:stretch>
                  <a:fillRect/>
                </a:stretch>
              </p:blipFill>
              <p:spPr>
                <a:xfrm>
                  <a:off x="529360" y="3082958"/>
                  <a:ext cx="3901126" cy="2958613"/>
                </a:xfrm>
                <a:prstGeom prst="rect">
                  <a:avLst/>
                </a:prstGeom>
              </p:spPr>
            </p:pic>
            <p:pic>
              <p:nvPicPr>
                <p:cNvPr id="8" name="그림 7">
                  <a:extLst>
                    <a:ext uri="{FF2B5EF4-FFF2-40B4-BE49-F238E27FC236}">
                      <a16:creationId xmlns:a16="http://schemas.microsoft.com/office/drawing/2014/main" id="{03EE54FC-93A4-3D26-8808-C1DBA5217213}"/>
                    </a:ext>
                  </a:extLst>
                </p:cNvPr>
                <p:cNvPicPr>
                  <a:picLocks noChangeAspect="1"/>
                </p:cNvPicPr>
                <p:nvPr/>
              </p:nvPicPr>
              <p:blipFill>
                <a:blip r:embed="rId3"/>
                <a:stretch>
                  <a:fillRect/>
                </a:stretch>
              </p:blipFill>
              <p:spPr>
                <a:xfrm>
                  <a:off x="4430486" y="3082958"/>
                  <a:ext cx="3803822" cy="2958613"/>
                </a:xfrm>
                <a:prstGeom prst="rect">
                  <a:avLst/>
                </a:prstGeom>
              </p:spPr>
            </p:pic>
          </p:grpSp>
          <p:pic>
            <p:nvPicPr>
              <p:cNvPr id="11" name="그림 10">
                <a:extLst>
                  <a:ext uri="{FF2B5EF4-FFF2-40B4-BE49-F238E27FC236}">
                    <a16:creationId xmlns:a16="http://schemas.microsoft.com/office/drawing/2014/main" id="{B22206FF-D2AC-AD3F-BBC9-D044BED19E1A}"/>
                  </a:ext>
                </a:extLst>
              </p:cNvPr>
              <p:cNvPicPr>
                <a:picLocks noChangeAspect="1"/>
              </p:cNvPicPr>
              <p:nvPr/>
            </p:nvPicPr>
            <p:blipFill>
              <a:blip r:embed="rId4"/>
              <a:stretch>
                <a:fillRect/>
              </a:stretch>
            </p:blipFill>
            <p:spPr>
              <a:xfrm>
                <a:off x="8234308" y="3082958"/>
                <a:ext cx="2659331" cy="2958613"/>
              </a:xfrm>
              <a:prstGeom prst="rect">
                <a:avLst/>
              </a:prstGeom>
            </p:spPr>
          </p:pic>
        </p:grpSp>
        <p:sp>
          <p:nvSpPr>
            <p:cNvPr id="13" name="TextBox 12">
              <a:extLst>
                <a:ext uri="{FF2B5EF4-FFF2-40B4-BE49-F238E27FC236}">
                  <a16:creationId xmlns:a16="http://schemas.microsoft.com/office/drawing/2014/main" id="{8E45D5A9-1C37-A41E-A32E-3203275AA561}"/>
                </a:ext>
              </a:extLst>
            </p:cNvPr>
            <p:cNvSpPr txBox="1"/>
            <p:nvPr/>
          </p:nvSpPr>
          <p:spPr>
            <a:xfrm>
              <a:off x="518475" y="6274552"/>
              <a:ext cx="10780895" cy="323165"/>
            </a:xfrm>
            <a:prstGeom prst="rect">
              <a:avLst/>
            </a:prstGeom>
            <a:noFill/>
          </p:spPr>
          <p:txBody>
            <a:bodyPr wrap="square" rtlCol="0">
              <a:spAutoFit/>
            </a:bodyPr>
            <a:lstStyle/>
            <a:p>
              <a:pPr algn="ctr"/>
              <a:r>
                <a:rPr lang="en-US" altLang="ko-KR" sz="1500" b="1" dirty="0"/>
                <a:t>Figure #. Remote displacement boundary condition</a:t>
              </a:r>
              <a:endParaRPr lang="ko-KR" altLang="en-US" sz="1500" b="1" dirty="0"/>
            </a:p>
          </p:txBody>
        </p:sp>
      </p:grpSp>
    </p:spTree>
    <p:extLst>
      <p:ext uri="{BB962C8B-B14F-4D97-AF65-F5344CB8AC3E}">
        <p14:creationId xmlns:p14="http://schemas.microsoft.com/office/powerpoint/2010/main" val="194665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12083D-C314-6A86-53C3-94FFD01A33EB}"/>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Static analysis condition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6" name="AutoShape 2">
            <a:extLst>
              <a:ext uri="{FF2B5EF4-FFF2-40B4-BE49-F238E27FC236}">
                <a16:creationId xmlns:a16="http://schemas.microsoft.com/office/drawing/2014/main" id="{D6F86A23-C2AA-BC85-F9CC-41EB26B19C8E}"/>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Whole condition</a:t>
            </a:r>
          </a:p>
        </p:txBody>
      </p:sp>
      <p:sp>
        <p:nvSpPr>
          <p:cNvPr id="9" name="TextBox 8">
            <a:extLst>
              <a:ext uri="{FF2B5EF4-FFF2-40B4-BE49-F238E27FC236}">
                <a16:creationId xmlns:a16="http://schemas.microsoft.com/office/drawing/2014/main" id="{53A53621-2A1B-4EFC-1094-05C20DB1BE95}"/>
              </a:ext>
            </a:extLst>
          </p:cNvPr>
          <p:cNvSpPr txBox="1"/>
          <p:nvPr/>
        </p:nvSpPr>
        <p:spPr>
          <a:xfrm>
            <a:off x="6282186" y="880736"/>
            <a:ext cx="5487069" cy="3362780"/>
          </a:xfrm>
          <a:prstGeom prst="rect">
            <a:avLst/>
          </a:prstGeom>
          <a:noFill/>
        </p:spPr>
        <p:txBody>
          <a:bodyPr wrap="square" rtlCol="0">
            <a:spAutoFit/>
          </a:bodyPr>
          <a:lstStyle/>
          <a:p>
            <a:pPr>
              <a:lnSpc>
                <a:spcPct val="150000"/>
              </a:lnSpc>
            </a:pPr>
            <a:r>
              <a:rPr lang="en-US" altLang="ko-KR" u="sng" dirty="0"/>
              <a:t>Considered force</a:t>
            </a:r>
          </a:p>
          <a:p>
            <a:pPr marL="285750" indent="-285750">
              <a:lnSpc>
                <a:spcPct val="150000"/>
              </a:lnSpc>
              <a:buFont typeface="Arial" panose="020B0604020202020204" pitchFamily="34" charset="0"/>
              <a:buChar char="•"/>
            </a:pPr>
            <a:r>
              <a:rPr lang="en-US" altLang="ko-KR" dirty="0"/>
              <a:t>Tension on the chain sprockets</a:t>
            </a:r>
          </a:p>
          <a:p>
            <a:pPr marL="285750" indent="-285750">
              <a:lnSpc>
                <a:spcPct val="150000"/>
              </a:lnSpc>
              <a:buFont typeface="Arial" panose="020B0604020202020204" pitchFamily="34" charset="0"/>
              <a:buChar char="•"/>
            </a:pPr>
            <a:r>
              <a:rPr lang="en-US" altLang="ko-KR" dirty="0"/>
              <a:t>Influence of gravity &amp; acceleration</a:t>
            </a:r>
          </a:p>
          <a:p>
            <a:pPr marL="285750" indent="-285750">
              <a:lnSpc>
                <a:spcPct val="150000"/>
              </a:lnSpc>
              <a:buFont typeface="Arial" panose="020B0604020202020204" pitchFamily="34" charset="0"/>
              <a:buChar char="•"/>
            </a:pPr>
            <a:r>
              <a:rPr lang="en-US" altLang="ko-KR" dirty="0"/>
              <a:t>Suspension &amp; main force of upper frame</a:t>
            </a:r>
          </a:p>
          <a:p>
            <a:pPr>
              <a:lnSpc>
                <a:spcPct val="150000"/>
              </a:lnSpc>
            </a:pPr>
            <a:r>
              <a:rPr lang="en-US" altLang="ko-KR" u="sng" dirty="0"/>
              <a:t>Boundary condition</a:t>
            </a:r>
          </a:p>
          <a:p>
            <a:pPr marL="285750" indent="-285750">
              <a:lnSpc>
                <a:spcPct val="150000"/>
              </a:lnSpc>
              <a:buFont typeface="Arial" panose="020B0604020202020204" pitchFamily="34" charset="0"/>
              <a:buChar char="•"/>
            </a:pPr>
            <a:r>
              <a:rPr lang="en-US" altLang="ko-KR" dirty="0"/>
              <a:t>Line fixed support (point welding)</a:t>
            </a:r>
          </a:p>
          <a:p>
            <a:pPr marL="285750" indent="-285750">
              <a:lnSpc>
                <a:spcPct val="150000"/>
              </a:lnSpc>
              <a:buFont typeface="Arial" panose="020B0604020202020204" pitchFamily="34" charset="0"/>
              <a:buChar char="•"/>
            </a:pPr>
            <a:r>
              <a:rPr lang="en-US" altLang="ko-KR" dirty="0"/>
              <a:t>Remote displacement (8 point)</a:t>
            </a:r>
          </a:p>
          <a:p>
            <a:pPr>
              <a:lnSpc>
                <a:spcPct val="150000"/>
              </a:lnSpc>
            </a:pPr>
            <a:r>
              <a:rPr lang="en-US" altLang="ko-KR" dirty="0"/>
              <a:t>    (connecting part : arm – frame)</a:t>
            </a:r>
          </a:p>
        </p:txBody>
      </p:sp>
      <p:sp>
        <p:nvSpPr>
          <p:cNvPr id="10" name="타원 9">
            <a:extLst>
              <a:ext uri="{FF2B5EF4-FFF2-40B4-BE49-F238E27FC236}">
                <a16:creationId xmlns:a16="http://schemas.microsoft.com/office/drawing/2014/main" id="{81CCDE45-3E9D-D522-7F52-04DB45A837D3}"/>
              </a:ext>
            </a:extLst>
          </p:cNvPr>
          <p:cNvSpPr/>
          <p:nvPr/>
        </p:nvSpPr>
        <p:spPr>
          <a:xfrm>
            <a:off x="9936480" y="3502471"/>
            <a:ext cx="213360" cy="228600"/>
          </a:xfrm>
          <a:prstGeom prst="ellipse">
            <a:avLst/>
          </a:prstGeom>
          <a:noFill/>
          <a:ln w="28575">
            <a:solidFill>
              <a:srgbClr val="00206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CC8BEAF5-4A31-8702-0493-4CA18649E72D}"/>
              </a:ext>
            </a:extLst>
          </p:cNvPr>
          <p:cNvPicPr>
            <a:picLocks noChangeAspect="1"/>
          </p:cNvPicPr>
          <p:nvPr/>
        </p:nvPicPr>
        <p:blipFill>
          <a:blip r:embed="rId2"/>
          <a:stretch>
            <a:fillRect/>
          </a:stretch>
        </p:blipFill>
        <p:spPr>
          <a:xfrm>
            <a:off x="6718976" y="4341642"/>
            <a:ext cx="3217503" cy="1992736"/>
          </a:xfrm>
          <a:prstGeom prst="rect">
            <a:avLst/>
          </a:prstGeom>
        </p:spPr>
      </p:pic>
      <p:sp>
        <p:nvSpPr>
          <p:cNvPr id="12" name="TextBox 11">
            <a:extLst>
              <a:ext uri="{FF2B5EF4-FFF2-40B4-BE49-F238E27FC236}">
                <a16:creationId xmlns:a16="http://schemas.microsoft.com/office/drawing/2014/main" id="{B247AEE9-08EA-56F3-8FE7-2E7D1056320E}"/>
              </a:ext>
            </a:extLst>
          </p:cNvPr>
          <p:cNvSpPr txBox="1"/>
          <p:nvPr/>
        </p:nvSpPr>
        <p:spPr>
          <a:xfrm>
            <a:off x="422746" y="6385464"/>
            <a:ext cx="5725324" cy="323165"/>
          </a:xfrm>
          <a:prstGeom prst="rect">
            <a:avLst/>
          </a:prstGeom>
          <a:noFill/>
        </p:spPr>
        <p:txBody>
          <a:bodyPr wrap="square" rtlCol="0">
            <a:spAutoFit/>
          </a:bodyPr>
          <a:lstStyle/>
          <a:p>
            <a:pPr algn="ctr"/>
            <a:r>
              <a:rPr lang="en-US" altLang="ko-KR" sz="1500" b="1" dirty="0"/>
              <a:t>Figure #. Static analysis condition</a:t>
            </a:r>
            <a:endParaRPr lang="ko-KR" altLang="en-US" sz="1500" b="1" dirty="0"/>
          </a:p>
        </p:txBody>
      </p:sp>
      <p:pic>
        <p:nvPicPr>
          <p:cNvPr id="14" name="그림 13">
            <a:extLst>
              <a:ext uri="{FF2B5EF4-FFF2-40B4-BE49-F238E27FC236}">
                <a16:creationId xmlns:a16="http://schemas.microsoft.com/office/drawing/2014/main" id="{5B2A715B-6594-E0D7-8362-C53D6A7E4CD0}"/>
              </a:ext>
            </a:extLst>
          </p:cNvPr>
          <p:cNvPicPr>
            <a:picLocks noChangeAspect="1"/>
          </p:cNvPicPr>
          <p:nvPr/>
        </p:nvPicPr>
        <p:blipFill>
          <a:blip r:embed="rId3"/>
          <a:stretch>
            <a:fillRect/>
          </a:stretch>
        </p:blipFill>
        <p:spPr>
          <a:xfrm>
            <a:off x="422746" y="1540014"/>
            <a:ext cx="5725324" cy="4794363"/>
          </a:xfrm>
          <a:prstGeom prst="rect">
            <a:avLst/>
          </a:prstGeom>
        </p:spPr>
      </p:pic>
    </p:spTree>
    <p:extLst>
      <p:ext uri="{BB962C8B-B14F-4D97-AF65-F5344CB8AC3E}">
        <p14:creationId xmlns:p14="http://schemas.microsoft.com/office/powerpoint/2010/main" val="227813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C61F17-FAAC-F782-28C3-1ACACC57CBE1}"/>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Analysis result : problem model</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6" name="AutoShape 2">
            <a:extLst>
              <a:ext uri="{FF2B5EF4-FFF2-40B4-BE49-F238E27FC236}">
                <a16:creationId xmlns:a16="http://schemas.microsoft.com/office/drawing/2014/main" id="{F84E4C39-B5D6-6957-F20F-43AD47A939B0}"/>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Equivalent stress</a:t>
            </a:r>
          </a:p>
        </p:txBody>
      </p:sp>
      <p:grpSp>
        <p:nvGrpSpPr>
          <p:cNvPr id="9" name="그룹 8">
            <a:extLst>
              <a:ext uri="{FF2B5EF4-FFF2-40B4-BE49-F238E27FC236}">
                <a16:creationId xmlns:a16="http://schemas.microsoft.com/office/drawing/2014/main" id="{98944EF5-6D66-BD98-8DD1-77E1C6B2C15B}"/>
              </a:ext>
            </a:extLst>
          </p:cNvPr>
          <p:cNvGrpSpPr/>
          <p:nvPr/>
        </p:nvGrpSpPr>
        <p:grpSpPr>
          <a:xfrm>
            <a:off x="518333" y="2997585"/>
            <a:ext cx="7774197" cy="2928499"/>
            <a:chOff x="422746" y="1563046"/>
            <a:chExt cx="8245869" cy="3019841"/>
          </a:xfrm>
        </p:grpSpPr>
        <p:pic>
          <p:nvPicPr>
            <p:cNvPr id="4" name="그림 3">
              <a:extLst>
                <a:ext uri="{FF2B5EF4-FFF2-40B4-BE49-F238E27FC236}">
                  <a16:creationId xmlns:a16="http://schemas.microsoft.com/office/drawing/2014/main" id="{4EBE22B2-FD86-4BC1-5A9D-A52B6CF02987}"/>
                </a:ext>
              </a:extLst>
            </p:cNvPr>
            <p:cNvPicPr>
              <a:picLocks noChangeAspect="1"/>
            </p:cNvPicPr>
            <p:nvPr/>
          </p:nvPicPr>
          <p:blipFill>
            <a:blip r:embed="rId2"/>
            <a:stretch>
              <a:fillRect/>
            </a:stretch>
          </p:blipFill>
          <p:spPr>
            <a:xfrm>
              <a:off x="422746" y="1563046"/>
              <a:ext cx="3927980" cy="3019840"/>
            </a:xfrm>
            <a:prstGeom prst="rect">
              <a:avLst/>
            </a:prstGeom>
          </p:spPr>
        </p:pic>
        <p:pic>
          <p:nvPicPr>
            <p:cNvPr id="8" name="그림 7">
              <a:extLst>
                <a:ext uri="{FF2B5EF4-FFF2-40B4-BE49-F238E27FC236}">
                  <a16:creationId xmlns:a16="http://schemas.microsoft.com/office/drawing/2014/main" id="{E2217D08-489B-F133-1937-07AF5C8CA685}"/>
                </a:ext>
              </a:extLst>
            </p:cNvPr>
            <p:cNvPicPr>
              <a:picLocks noChangeAspect="1"/>
            </p:cNvPicPr>
            <p:nvPr/>
          </p:nvPicPr>
          <p:blipFill>
            <a:blip r:embed="rId3"/>
            <a:stretch>
              <a:fillRect/>
            </a:stretch>
          </p:blipFill>
          <p:spPr>
            <a:xfrm>
              <a:off x="4350726" y="1563047"/>
              <a:ext cx="4317889" cy="3019840"/>
            </a:xfrm>
            <a:prstGeom prst="rect">
              <a:avLst/>
            </a:prstGeom>
          </p:spPr>
        </p:pic>
      </p:grpSp>
      <p:sp>
        <p:nvSpPr>
          <p:cNvPr id="10" name="TextBox 9">
            <a:extLst>
              <a:ext uri="{FF2B5EF4-FFF2-40B4-BE49-F238E27FC236}">
                <a16:creationId xmlns:a16="http://schemas.microsoft.com/office/drawing/2014/main" id="{E7E2F10A-B161-7B40-37F9-C10C21FF63D5}"/>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As can be seen from the simulation results, when the maximum tension considered occurs, the stress on the frame, which was a problem during actual operation, appears as shown in the figure below. These stresses were observed to be higher than the yield stress of the material. The parts observed with the probe in the figure below are all frames that were problematic in actual operation.</a:t>
            </a:r>
          </a:p>
        </p:txBody>
      </p:sp>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E30C36E6-3282-B41A-7BB8-04E96269841E}"/>
                  </a:ext>
                </a:extLst>
              </p:cNvPr>
              <p:cNvGraphicFramePr>
                <a:graphicFrameLocks noGrp="1"/>
              </p:cNvGraphicFramePr>
              <p:nvPr>
                <p:extLst>
                  <p:ext uri="{D42A27DB-BD31-4B8C-83A1-F6EECF244321}">
                    <p14:modId xmlns:p14="http://schemas.microsoft.com/office/powerpoint/2010/main" val="1010655077"/>
                  </p:ext>
                </p:extLst>
              </p:nvPr>
            </p:nvGraphicFramePr>
            <p:xfrm>
              <a:off x="8421364" y="3389678"/>
              <a:ext cx="3563576" cy="1112520"/>
            </p:xfrm>
            <a:graphic>
              <a:graphicData uri="http://schemas.openxmlformats.org/drawingml/2006/table">
                <a:tbl>
                  <a:tblPr firstRow="1" bandRow="1">
                    <a:tableStyleId>{5940675A-B579-460E-94D1-54222C63F5DA}</a:tableStyleId>
                  </a:tblPr>
                  <a:tblGrid>
                    <a:gridCol w="1781788">
                      <a:extLst>
                        <a:ext uri="{9D8B030D-6E8A-4147-A177-3AD203B41FA5}">
                          <a16:colId xmlns:a16="http://schemas.microsoft.com/office/drawing/2014/main" val="891517067"/>
                        </a:ext>
                      </a:extLst>
                    </a:gridCol>
                    <a:gridCol w="1781788">
                      <a:extLst>
                        <a:ext uri="{9D8B030D-6E8A-4147-A177-3AD203B41FA5}">
                          <a16:colId xmlns:a16="http://schemas.microsoft.com/office/drawing/2014/main" val="3031051292"/>
                        </a:ext>
                      </a:extLst>
                    </a:gridCol>
                  </a:tblGrid>
                  <a:tr h="370840">
                    <a:tc>
                      <a:txBody>
                        <a:bodyPr/>
                        <a:lstStyle/>
                        <a:p>
                          <a:pPr algn="ctr" latinLnBrk="1"/>
                          <a:r>
                            <a:rPr lang="en-US" altLang="ko-KR" sz="1500" b="1" dirty="0"/>
                            <a:t>Part</a:t>
                          </a:r>
                          <a:endParaRPr lang="ko-KR" altLang="en-US" sz="1500" b="1" dirty="0"/>
                        </a:p>
                      </a:txBody>
                      <a:tcPr anchor="ctr">
                        <a:solidFill>
                          <a:schemeClr val="bg2"/>
                        </a:solidFill>
                      </a:tcPr>
                    </a:tc>
                    <a:tc>
                      <a:txBody>
                        <a:bodyPr/>
                        <a:lstStyle/>
                        <a:p>
                          <a:pPr algn="ctr" latinLnBrk="1"/>
                          <a:r>
                            <a:rPr lang="en-US" altLang="ko-KR" sz="1500" b="1" dirty="0"/>
                            <a:t>Stress value</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390 ~ 480 [</m:t>
                                </m:r>
                                <m:r>
                                  <a:rPr lang="en-US" altLang="ko-KR" sz="1500" b="0" i="1" smtClean="0">
                                    <a:latin typeface="Cambria Math" panose="02040503050406030204" pitchFamily="18" charset="0"/>
                                  </a:rPr>
                                  <m:t>𝑀𝑃𝑎</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433 ~ 490 [</m:t>
                                </m:r>
                                <m:r>
                                  <a:rPr lang="en-US" altLang="ko-KR" sz="1500" b="0" i="1" smtClean="0">
                                    <a:latin typeface="Cambria Math" panose="02040503050406030204" pitchFamily="18" charset="0"/>
                                  </a:rPr>
                                  <m:t>𝑀𝑃𝑎</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474687401"/>
                      </a:ext>
                    </a:extLst>
                  </a:tr>
                </a:tbl>
              </a:graphicData>
            </a:graphic>
          </p:graphicFrame>
        </mc:Choice>
        <mc:Fallback xmlns="">
          <p:graphicFrame>
            <p:nvGraphicFramePr>
              <p:cNvPr id="12" name="표 11">
                <a:extLst>
                  <a:ext uri="{FF2B5EF4-FFF2-40B4-BE49-F238E27FC236}">
                    <a16:creationId xmlns:a16="http://schemas.microsoft.com/office/drawing/2014/main" id="{E30C36E6-3282-B41A-7BB8-04E96269841E}"/>
                  </a:ext>
                </a:extLst>
              </p:cNvPr>
              <p:cNvGraphicFramePr>
                <a:graphicFrameLocks noGrp="1"/>
              </p:cNvGraphicFramePr>
              <p:nvPr>
                <p:extLst>
                  <p:ext uri="{D42A27DB-BD31-4B8C-83A1-F6EECF244321}">
                    <p14:modId xmlns:p14="http://schemas.microsoft.com/office/powerpoint/2010/main" val="1010655077"/>
                  </p:ext>
                </p:extLst>
              </p:nvPr>
            </p:nvGraphicFramePr>
            <p:xfrm>
              <a:off x="8421364" y="3389678"/>
              <a:ext cx="3563576" cy="1112520"/>
            </p:xfrm>
            <a:graphic>
              <a:graphicData uri="http://schemas.openxmlformats.org/drawingml/2006/table">
                <a:tbl>
                  <a:tblPr firstRow="1" bandRow="1">
                    <a:tableStyleId>{5940675A-B579-460E-94D1-54222C63F5DA}</a:tableStyleId>
                  </a:tblPr>
                  <a:tblGrid>
                    <a:gridCol w="1781788">
                      <a:extLst>
                        <a:ext uri="{9D8B030D-6E8A-4147-A177-3AD203B41FA5}">
                          <a16:colId xmlns:a16="http://schemas.microsoft.com/office/drawing/2014/main" val="891517067"/>
                        </a:ext>
                      </a:extLst>
                    </a:gridCol>
                    <a:gridCol w="1781788">
                      <a:extLst>
                        <a:ext uri="{9D8B030D-6E8A-4147-A177-3AD203B41FA5}">
                          <a16:colId xmlns:a16="http://schemas.microsoft.com/office/drawing/2014/main" val="3031051292"/>
                        </a:ext>
                      </a:extLst>
                    </a:gridCol>
                  </a:tblGrid>
                  <a:tr h="370840">
                    <a:tc>
                      <a:txBody>
                        <a:bodyPr/>
                        <a:lstStyle/>
                        <a:p>
                          <a:pPr algn="ctr" latinLnBrk="1"/>
                          <a:r>
                            <a:rPr lang="en-US" altLang="ko-KR" sz="1500" b="1" dirty="0"/>
                            <a:t>Part</a:t>
                          </a:r>
                          <a:endParaRPr lang="ko-KR" altLang="en-US" sz="1500" b="1" dirty="0"/>
                        </a:p>
                      </a:txBody>
                      <a:tcPr anchor="ctr">
                        <a:solidFill>
                          <a:schemeClr val="bg2"/>
                        </a:solidFill>
                      </a:tcPr>
                    </a:tc>
                    <a:tc>
                      <a:txBody>
                        <a:bodyPr/>
                        <a:lstStyle/>
                        <a:p>
                          <a:pPr algn="ctr" latinLnBrk="1"/>
                          <a:r>
                            <a:rPr lang="en-US" altLang="ko-KR" sz="1500" b="1" dirty="0"/>
                            <a:t>Stress value</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endParaRPr lang="ko-KR"/>
                        </a:p>
                      </a:txBody>
                      <a:tcPr anchor="ctr">
                        <a:blipFill>
                          <a:blip r:embed="rId4"/>
                          <a:stretch>
                            <a:fillRect l="-100341" t="-101639" r="-683" b="-109836"/>
                          </a:stretch>
                        </a:blipFill>
                      </a:tcPr>
                    </a:tc>
                    <a:extLst>
                      <a:ext uri="{0D108BD9-81ED-4DB2-BD59-A6C34878D82A}">
                        <a16:rowId xmlns:a16="http://schemas.microsoft.com/office/drawing/2014/main" val="3652732674"/>
                      </a:ext>
                    </a:extLst>
                  </a:tr>
                  <a:tr h="370840">
                    <a:tc>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endParaRPr lang="ko-KR"/>
                        </a:p>
                      </a:txBody>
                      <a:tcPr anchor="ctr">
                        <a:blipFill>
                          <a:blip r:embed="rId4"/>
                          <a:stretch>
                            <a:fillRect l="-100341" t="-201639" r="-683" b="-9836"/>
                          </a:stretch>
                        </a:blipFill>
                      </a:tcPr>
                    </a:tc>
                    <a:extLst>
                      <a:ext uri="{0D108BD9-81ED-4DB2-BD59-A6C34878D82A}">
                        <a16:rowId xmlns:a16="http://schemas.microsoft.com/office/drawing/2014/main" val="474687401"/>
                      </a:ext>
                    </a:extLst>
                  </a:tr>
                </a:tbl>
              </a:graphicData>
            </a:graphic>
          </p:graphicFrame>
        </mc:Fallback>
      </mc:AlternateContent>
      <p:sp>
        <p:nvSpPr>
          <p:cNvPr id="13" name="화살표: 갈매기형 수장 12">
            <a:extLst>
              <a:ext uri="{FF2B5EF4-FFF2-40B4-BE49-F238E27FC236}">
                <a16:creationId xmlns:a16="http://schemas.microsoft.com/office/drawing/2014/main" id="{7F352E16-862F-F85B-2402-A1E6D63F1FBC}"/>
              </a:ext>
            </a:extLst>
          </p:cNvPr>
          <p:cNvSpPr/>
          <p:nvPr/>
        </p:nvSpPr>
        <p:spPr>
          <a:xfrm rot="5400000">
            <a:off x="9922687" y="4410905"/>
            <a:ext cx="560930" cy="1263796"/>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9C813B-0C25-C8BF-A907-1DEEAE5A3DD4}"/>
                  </a:ext>
                </a:extLst>
              </p:cNvPr>
              <p:cNvSpPr txBox="1"/>
              <p:nvPr/>
            </p:nvSpPr>
            <p:spPr>
              <a:xfrm>
                <a:off x="9382511" y="5518092"/>
                <a:ext cx="1641282"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𝑒𝑞𝑢𝑖𝑣𝑎𝑙𝑒𝑛𝑡</m:t>
                          </m:r>
                        </m:sub>
                      </m:sSub>
                      <m:r>
                        <a:rPr lang="en-US" altLang="ko-KR" b="0" i="1" smtClean="0">
                          <a:latin typeface="Cambria Math" panose="02040503050406030204" pitchFamily="18" charset="0"/>
                        </a:rPr>
                        <m:t>&gt;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𝑌</m:t>
                          </m:r>
                        </m:sub>
                      </m:sSub>
                    </m:oMath>
                  </m:oMathPara>
                </a14:m>
                <a:endParaRPr lang="ko-KR" altLang="en-US" dirty="0"/>
              </a:p>
            </p:txBody>
          </p:sp>
        </mc:Choice>
        <mc:Fallback xmlns="">
          <p:sp>
            <p:nvSpPr>
              <p:cNvPr id="14" name="TextBox 13">
                <a:extLst>
                  <a:ext uri="{FF2B5EF4-FFF2-40B4-BE49-F238E27FC236}">
                    <a16:creationId xmlns:a16="http://schemas.microsoft.com/office/drawing/2014/main" id="{ED9C813B-0C25-C8BF-A907-1DEEAE5A3DD4}"/>
                  </a:ext>
                </a:extLst>
              </p:cNvPr>
              <p:cNvSpPr txBox="1">
                <a:spLocks noRot="1" noChangeAspect="1" noMove="1" noResize="1" noEditPoints="1" noAdjustHandles="1" noChangeArrowheads="1" noChangeShapeType="1" noTextEdit="1"/>
              </p:cNvSpPr>
              <p:nvPr/>
            </p:nvSpPr>
            <p:spPr>
              <a:xfrm>
                <a:off x="9382511" y="5518092"/>
                <a:ext cx="1641282" cy="298415"/>
              </a:xfrm>
              <a:prstGeom prst="rect">
                <a:avLst/>
              </a:prstGeom>
              <a:blipFill>
                <a:blip r:embed="rId5"/>
                <a:stretch>
                  <a:fillRect l="-743" b="-26531"/>
                </a:stretch>
              </a:blipFill>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AB384B0C-6D09-CECE-6651-763EBDBFBB7D}"/>
              </a:ext>
            </a:extLst>
          </p:cNvPr>
          <p:cNvSpPr txBox="1"/>
          <p:nvPr/>
        </p:nvSpPr>
        <p:spPr>
          <a:xfrm>
            <a:off x="8421364" y="2967955"/>
            <a:ext cx="5860692" cy="323165"/>
          </a:xfrm>
          <a:prstGeom prst="rect">
            <a:avLst/>
          </a:prstGeom>
          <a:noFill/>
        </p:spPr>
        <p:txBody>
          <a:bodyPr wrap="square" rtlCol="0">
            <a:spAutoFit/>
          </a:bodyPr>
          <a:lstStyle/>
          <a:p>
            <a:r>
              <a:rPr lang="en-US" altLang="ko-KR" sz="1500" b="1" dirty="0"/>
              <a:t>Table #. Equivalent stress</a:t>
            </a:r>
            <a:endParaRPr lang="ko-KR" altLang="en-US" sz="1500" b="1" dirty="0"/>
          </a:p>
        </p:txBody>
      </p:sp>
      <p:sp>
        <p:nvSpPr>
          <p:cNvPr id="16" name="TextBox 15">
            <a:extLst>
              <a:ext uri="{FF2B5EF4-FFF2-40B4-BE49-F238E27FC236}">
                <a16:creationId xmlns:a16="http://schemas.microsoft.com/office/drawing/2014/main" id="{60E07FB4-38D3-35E5-B5A2-88E5320C10FC}"/>
              </a:ext>
            </a:extLst>
          </p:cNvPr>
          <p:cNvSpPr txBox="1"/>
          <p:nvPr/>
        </p:nvSpPr>
        <p:spPr>
          <a:xfrm>
            <a:off x="520352" y="5975536"/>
            <a:ext cx="7772178" cy="323165"/>
          </a:xfrm>
          <a:prstGeom prst="rect">
            <a:avLst/>
          </a:prstGeom>
          <a:noFill/>
        </p:spPr>
        <p:txBody>
          <a:bodyPr wrap="square" rtlCol="0">
            <a:spAutoFit/>
          </a:bodyPr>
          <a:lstStyle/>
          <a:p>
            <a:pPr algn="ctr"/>
            <a:r>
              <a:rPr lang="en-US" altLang="ko-KR" sz="1500" b="1" dirty="0"/>
              <a:t>Figure #. Equivalent stress values</a:t>
            </a:r>
            <a:endParaRPr lang="ko-KR" altLang="en-US" sz="1500" b="1" dirty="0"/>
          </a:p>
        </p:txBody>
      </p:sp>
    </p:spTree>
    <p:extLst>
      <p:ext uri="{BB962C8B-B14F-4D97-AF65-F5344CB8AC3E}">
        <p14:creationId xmlns:p14="http://schemas.microsoft.com/office/powerpoint/2010/main" val="3903288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93FF3-9EFA-EC01-A8AA-0DB56ABA72D2}"/>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Analysis result : problem model</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8AC86F2A-BD1C-00FF-5140-157637CC795D}"/>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Directional deformation</a:t>
            </a:r>
          </a:p>
        </p:txBody>
      </p:sp>
      <p:sp>
        <p:nvSpPr>
          <p:cNvPr id="5" name="TextBox 4">
            <a:extLst>
              <a:ext uri="{FF2B5EF4-FFF2-40B4-BE49-F238E27FC236}">
                <a16:creationId xmlns:a16="http://schemas.microsoft.com/office/drawing/2014/main" id="{8C19EF05-1344-444F-7F5B-8A336198BA58}"/>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In addition to frame yielding, rotation due to tension in the motor case actually became a problem. This problem caused chain loosening problem. Therefore, it is necessary to observe the deformation values ​​in each direction. The figures below show deformation values ​​in the x, y, and z directions. Through the corresponding figures, it is possible to check the problem of the fixing conditions of the motor case, which is fixed through two point contact.</a:t>
            </a:r>
          </a:p>
        </p:txBody>
      </p:sp>
      <p:grpSp>
        <p:nvGrpSpPr>
          <p:cNvPr id="23" name="그룹 22">
            <a:extLst>
              <a:ext uri="{FF2B5EF4-FFF2-40B4-BE49-F238E27FC236}">
                <a16:creationId xmlns:a16="http://schemas.microsoft.com/office/drawing/2014/main" id="{DED8706D-AAFA-8750-36F7-12DCED5A70DC}"/>
              </a:ext>
            </a:extLst>
          </p:cNvPr>
          <p:cNvGrpSpPr/>
          <p:nvPr/>
        </p:nvGrpSpPr>
        <p:grpSpPr>
          <a:xfrm>
            <a:off x="507348" y="3015179"/>
            <a:ext cx="8059709" cy="2942671"/>
            <a:chOff x="507348" y="3015178"/>
            <a:chExt cx="8495138" cy="3036573"/>
          </a:xfrm>
        </p:grpSpPr>
        <p:grpSp>
          <p:nvGrpSpPr>
            <p:cNvPr id="15" name="그룹 14">
              <a:extLst>
                <a:ext uri="{FF2B5EF4-FFF2-40B4-BE49-F238E27FC236}">
                  <a16:creationId xmlns:a16="http://schemas.microsoft.com/office/drawing/2014/main" id="{A4D3CDD1-661A-8908-BB9F-A87554203B8C}"/>
                </a:ext>
              </a:extLst>
            </p:cNvPr>
            <p:cNvGrpSpPr/>
            <p:nvPr/>
          </p:nvGrpSpPr>
          <p:grpSpPr>
            <a:xfrm>
              <a:off x="507349" y="3015178"/>
              <a:ext cx="8495137" cy="2601686"/>
              <a:chOff x="507349" y="3015178"/>
              <a:chExt cx="8495137" cy="2601686"/>
            </a:xfrm>
          </p:grpSpPr>
          <p:grpSp>
            <p:nvGrpSpPr>
              <p:cNvPr id="12" name="그룹 11">
                <a:extLst>
                  <a:ext uri="{FF2B5EF4-FFF2-40B4-BE49-F238E27FC236}">
                    <a16:creationId xmlns:a16="http://schemas.microsoft.com/office/drawing/2014/main" id="{28D3EF8B-687B-F61B-02A0-538307FB96C3}"/>
                  </a:ext>
                </a:extLst>
              </p:cNvPr>
              <p:cNvGrpSpPr/>
              <p:nvPr/>
            </p:nvGrpSpPr>
            <p:grpSpPr>
              <a:xfrm>
                <a:off x="507349" y="3015178"/>
                <a:ext cx="8495137" cy="2601686"/>
                <a:chOff x="540006" y="2960914"/>
                <a:chExt cx="10976740" cy="3131766"/>
              </a:xfrm>
            </p:grpSpPr>
            <p:pic>
              <p:nvPicPr>
                <p:cNvPr id="7" name="그림 6">
                  <a:extLst>
                    <a:ext uri="{FF2B5EF4-FFF2-40B4-BE49-F238E27FC236}">
                      <a16:creationId xmlns:a16="http://schemas.microsoft.com/office/drawing/2014/main" id="{D33A205A-3C67-B09F-C093-170F6F0C2C96}"/>
                    </a:ext>
                  </a:extLst>
                </p:cNvPr>
                <p:cNvPicPr>
                  <a:picLocks noChangeAspect="1"/>
                </p:cNvPicPr>
                <p:nvPr/>
              </p:nvPicPr>
              <p:blipFill>
                <a:blip r:embed="rId2"/>
                <a:stretch>
                  <a:fillRect/>
                </a:stretch>
              </p:blipFill>
              <p:spPr>
                <a:xfrm>
                  <a:off x="540006" y="2960914"/>
                  <a:ext cx="3650994" cy="3131766"/>
                </a:xfrm>
                <a:prstGeom prst="rect">
                  <a:avLst/>
                </a:prstGeom>
              </p:spPr>
            </p:pic>
            <p:pic>
              <p:nvPicPr>
                <p:cNvPr id="9" name="그림 8">
                  <a:extLst>
                    <a:ext uri="{FF2B5EF4-FFF2-40B4-BE49-F238E27FC236}">
                      <a16:creationId xmlns:a16="http://schemas.microsoft.com/office/drawing/2014/main" id="{5BD12239-9401-F7CC-0076-B104F1DE796C}"/>
                    </a:ext>
                  </a:extLst>
                </p:cNvPr>
                <p:cNvPicPr>
                  <a:picLocks noChangeAspect="1"/>
                </p:cNvPicPr>
                <p:nvPr/>
              </p:nvPicPr>
              <p:blipFill>
                <a:blip r:embed="rId3"/>
                <a:stretch>
                  <a:fillRect/>
                </a:stretch>
              </p:blipFill>
              <p:spPr>
                <a:xfrm>
                  <a:off x="4191000" y="2960914"/>
                  <a:ext cx="3650994" cy="3131766"/>
                </a:xfrm>
                <a:prstGeom prst="rect">
                  <a:avLst/>
                </a:prstGeom>
              </p:spPr>
            </p:pic>
            <p:pic>
              <p:nvPicPr>
                <p:cNvPr id="11" name="그림 10">
                  <a:extLst>
                    <a:ext uri="{FF2B5EF4-FFF2-40B4-BE49-F238E27FC236}">
                      <a16:creationId xmlns:a16="http://schemas.microsoft.com/office/drawing/2014/main" id="{8BFCCBCC-5268-A12A-66DF-74173577635E}"/>
                    </a:ext>
                  </a:extLst>
                </p:cNvPr>
                <p:cNvPicPr>
                  <a:picLocks noChangeAspect="1"/>
                </p:cNvPicPr>
                <p:nvPr/>
              </p:nvPicPr>
              <p:blipFill>
                <a:blip r:embed="rId4"/>
                <a:stretch>
                  <a:fillRect/>
                </a:stretch>
              </p:blipFill>
              <p:spPr>
                <a:xfrm>
                  <a:off x="7841994" y="2960914"/>
                  <a:ext cx="3674752" cy="3131766"/>
                </a:xfrm>
                <a:prstGeom prst="rect">
                  <a:avLst/>
                </a:prstGeom>
              </p:spPr>
            </p:pic>
          </p:grpSp>
          <p:pic>
            <p:nvPicPr>
              <p:cNvPr id="14" name="그림 13">
                <a:extLst>
                  <a:ext uri="{FF2B5EF4-FFF2-40B4-BE49-F238E27FC236}">
                    <a16:creationId xmlns:a16="http://schemas.microsoft.com/office/drawing/2014/main" id="{B3957FFD-5303-FFEB-A67E-744CD21E5664}"/>
                  </a:ext>
                </a:extLst>
              </p:cNvPr>
              <p:cNvPicPr>
                <a:picLocks noChangeAspect="1"/>
              </p:cNvPicPr>
              <p:nvPr/>
            </p:nvPicPr>
            <p:blipFill>
              <a:blip r:embed="rId5"/>
              <a:stretch>
                <a:fillRect/>
              </a:stretch>
            </p:blipFill>
            <p:spPr>
              <a:xfrm>
                <a:off x="6158515" y="4914459"/>
                <a:ext cx="698061" cy="702241"/>
              </a:xfrm>
              <a:prstGeom prst="rect">
                <a:avLst/>
              </a:prstGeom>
            </p:spPr>
          </p:pic>
        </p:grpSp>
        <p:sp>
          <p:nvSpPr>
            <p:cNvPr id="16" name="TextBox 15">
              <a:extLst>
                <a:ext uri="{FF2B5EF4-FFF2-40B4-BE49-F238E27FC236}">
                  <a16:creationId xmlns:a16="http://schemas.microsoft.com/office/drawing/2014/main" id="{1D65BCF3-53C0-F052-5612-0261BAA18D3A}"/>
                </a:ext>
              </a:extLst>
            </p:cNvPr>
            <p:cNvSpPr txBox="1"/>
            <p:nvPr/>
          </p:nvSpPr>
          <p:spPr>
            <a:xfrm>
              <a:off x="507348" y="5718274"/>
              <a:ext cx="8495137" cy="333477"/>
            </a:xfrm>
            <a:prstGeom prst="rect">
              <a:avLst/>
            </a:prstGeom>
            <a:noFill/>
          </p:spPr>
          <p:txBody>
            <a:bodyPr wrap="square" rtlCol="0">
              <a:spAutoFit/>
            </a:bodyPr>
            <a:lstStyle/>
            <a:p>
              <a:pPr algn="ctr"/>
              <a:r>
                <a:rPr lang="en-US" altLang="ko-KR" sz="1500" b="1" dirty="0"/>
                <a:t>Figure #. Directional deformation values (</a:t>
              </a:r>
              <a:r>
                <a:rPr lang="en-US" altLang="ko-KR" sz="1500" b="1" dirty="0" err="1"/>
                <a:t>x,y,z</a:t>
              </a:r>
              <a:r>
                <a:rPr lang="en-US" altLang="ko-KR" sz="1500" b="1" dirty="0"/>
                <a:t> respectively) </a:t>
              </a:r>
              <a:endParaRPr lang="ko-KR" altLang="en-US" sz="1500" b="1" dirty="0"/>
            </a:p>
          </p:txBody>
        </p:sp>
      </p:grpSp>
      <mc:AlternateContent xmlns:mc="http://schemas.openxmlformats.org/markup-compatibility/2006" xmlns:a14="http://schemas.microsoft.com/office/drawing/2010/main">
        <mc:Choice Requires="a14">
          <p:graphicFrame>
            <p:nvGraphicFramePr>
              <p:cNvPr id="21" name="표 20">
                <a:extLst>
                  <a:ext uri="{FF2B5EF4-FFF2-40B4-BE49-F238E27FC236}">
                    <a16:creationId xmlns:a16="http://schemas.microsoft.com/office/drawing/2014/main" id="{F957EF4A-E782-F047-75B5-88D097ED37B3}"/>
                  </a:ext>
                </a:extLst>
              </p:cNvPr>
              <p:cNvGraphicFramePr>
                <a:graphicFrameLocks noGrp="1"/>
              </p:cNvGraphicFramePr>
              <p:nvPr>
                <p:extLst>
                  <p:ext uri="{D42A27DB-BD31-4B8C-83A1-F6EECF244321}">
                    <p14:modId xmlns:p14="http://schemas.microsoft.com/office/powerpoint/2010/main" val="1235677114"/>
                  </p:ext>
                </p:extLst>
              </p:nvPr>
            </p:nvGraphicFramePr>
            <p:xfrm>
              <a:off x="8741228" y="3407228"/>
              <a:ext cx="3378754" cy="1483360"/>
            </p:xfrm>
            <a:graphic>
              <a:graphicData uri="http://schemas.openxmlformats.org/drawingml/2006/table">
                <a:tbl>
                  <a:tblPr firstRow="1" bandRow="1">
                    <a:tableStyleId>{5940675A-B579-460E-94D1-54222C63F5DA}</a:tableStyleId>
                  </a:tblPr>
                  <a:tblGrid>
                    <a:gridCol w="1689377">
                      <a:extLst>
                        <a:ext uri="{9D8B030D-6E8A-4147-A177-3AD203B41FA5}">
                          <a16:colId xmlns:a16="http://schemas.microsoft.com/office/drawing/2014/main" val="891517067"/>
                        </a:ext>
                      </a:extLst>
                    </a:gridCol>
                    <a:gridCol w="1689377">
                      <a:extLst>
                        <a:ext uri="{9D8B030D-6E8A-4147-A177-3AD203B41FA5}">
                          <a16:colId xmlns:a16="http://schemas.microsoft.com/office/drawing/2014/main" val="3031051292"/>
                        </a:ext>
                      </a:extLst>
                    </a:gridCol>
                  </a:tblGrid>
                  <a:tr h="370840">
                    <a:tc>
                      <a:txBody>
                        <a:bodyPr/>
                        <a:lstStyle/>
                        <a:p>
                          <a:pPr algn="ctr" latinLnBrk="1"/>
                          <a:r>
                            <a:rPr lang="en-US" altLang="ko-KR" sz="1500" b="1" dirty="0"/>
                            <a:t>Direction</a:t>
                          </a:r>
                          <a:endParaRPr lang="ko-KR" altLang="en-US" sz="1500" b="1" dirty="0"/>
                        </a:p>
                      </a:txBody>
                      <a:tcPr anchor="ctr">
                        <a:solidFill>
                          <a:schemeClr val="bg2"/>
                        </a:solidFill>
                      </a:tcPr>
                    </a:tc>
                    <a:tc>
                      <a:txBody>
                        <a:bodyPr/>
                        <a:lstStyle/>
                        <a:p>
                          <a:pPr algn="ctr" latinLnBrk="1"/>
                          <a:r>
                            <a:rPr lang="en-US" altLang="ko-KR" sz="1500" b="1" dirty="0"/>
                            <a:t>Values </a:t>
                          </a:r>
                          <a14:m>
                            <m:oMath xmlns:m="http://schemas.openxmlformats.org/officeDocument/2006/math">
                              <m:r>
                                <a:rPr lang="en-US" altLang="ko-KR" sz="1500" b="1" i="1" smtClean="0">
                                  <a:latin typeface="Cambria Math" panose="02040503050406030204" pitchFamily="18" charset="0"/>
                                </a:rPr>
                                <m:t>[</m:t>
                              </m:r>
                              <m:r>
                                <a:rPr lang="en-US" altLang="ko-KR" sz="1500" b="1" i="1" smtClean="0">
                                  <a:latin typeface="Cambria Math" panose="02040503050406030204" pitchFamily="18" charset="0"/>
                                </a:rPr>
                                <m:t>𝒎𝒎</m:t>
                              </m:r>
                              <m:r>
                                <a:rPr lang="en-US" altLang="ko-KR" sz="1500" b="1" i="1" smtClean="0">
                                  <a:latin typeface="Cambria Math" panose="02040503050406030204" pitchFamily="18" charset="0"/>
                                </a:rPr>
                                <m:t>]</m:t>
                              </m:r>
                            </m:oMath>
                          </a14:m>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X</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10.082</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Y</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1.8972</m:t>
                                </m:r>
                              </m:oMath>
                            </m:oMathPara>
                          </a14:m>
                          <a:endParaRPr lang="ko-KR" altLang="en-US" sz="1500" dirty="0"/>
                        </a:p>
                      </a:txBody>
                      <a:tcPr anchor="ctr"/>
                    </a:tc>
                    <a:extLst>
                      <a:ext uri="{0D108BD9-81ED-4DB2-BD59-A6C34878D82A}">
                        <a16:rowId xmlns:a16="http://schemas.microsoft.com/office/drawing/2014/main" val="474687401"/>
                      </a:ext>
                    </a:extLst>
                  </a:tr>
                  <a:tr h="370840">
                    <a:tc>
                      <a:txBody>
                        <a:bodyPr/>
                        <a:lstStyle/>
                        <a:p>
                          <a:pPr algn="ctr" latinLnBrk="1"/>
                          <a:r>
                            <a:rPr lang="en-US" altLang="ko-KR" sz="1500" b="1" dirty="0"/>
                            <a:t>Z</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2.7469</m:t>
                                </m:r>
                              </m:oMath>
                            </m:oMathPara>
                          </a14:m>
                          <a:endParaRPr lang="ko-KR" altLang="en-US" sz="1500" dirty="0"/>
                        </a:p>
                      </a:txBody>
                      <a:tcPr anchor="ctr"/>
                    </a:tc>
                    <a:extLst>
                      <a:ext uri="{0D108BD9-81ED-4DB2-BD59-A6C34878D82A}">
                        <a16:rowId xmlns:a16="http://schemas.microsoft.com/office/drawing/2014/main" val="2042073933"/>
                      </a:ext>
                    </a:extLst>
                  </a:tr>
                </a:tbl>
              </a:graphicData>
            </a:graphic>
          </p:graphicFrame>
        </mc:Choice>
        <mc:Fallback xmlns="">
          <p:graphicFrame>
            <p:nvGraphicFramePr>
              <p:cNvPr id="21" name="표 20">
                <a:extLst>
                  <a:ext uri="{FF2B5EF4-FFF2-40B4-BE49-F238E27FC236}">
                    <a16:creationId xmlns:a16="http://schemas.microsoft.com/office/drawing/2014/main" id="{F957EF4A-E782-F047-75B5-88D097ED37B3}"/>
                  </a:ext>
                </a:extLst>
              </p:cNvPr>
              <p:cNvGraphicFramePr>
                <a:graphicFrameLocks noGrp="1"/>
              </p:cNvGraphicFramePr>
              <p:nvPr>
                <p:extLst>
                  <p:ext uri="{D42A27DB-BD31-4B8C-83A1-F6EECF244321}">
                    <p14:modId xmlns:p14="http://schemas.microsoft.com/office/powerpoint/2010/main" val="1235677114"/>
                  </p:ext>
                </p:extLst>
              </p:nvPr>
            </p:nvGraphicFramePr>
            <p:xfrm>
              <a:off x="8741228" y="3407228"/>
              <a:ext cx="3378754" cy="1483360"/>
            </p:xfrm>
            <a:graphic>
              <a:graphicData uri="http://schemas.openxmlformats.org/drawingml/2006/table">
                <a:tbl>
                  <a:tblPr firstRow="1" bandRow="1">
                    <a:tableStyleId>{5940675A-B579-460E-94D1-54222C63F5DA}</a:tableStyleId>
                  </a:tblPr>
                  <a:tblGrid>
                    <a:gridCol w="1689377">
                      <a:extLst>
                        <a:ext uri="{9D8B030D-6E8A-4147-A177-3AD203B41FA5}">
                          <a16:colId xmlns:a16="http://schemas.microsoft.com/office/drawing/2014/main" val="891517067"/>
                        </a:ext>
                      </a:extLst>
                    </a:gridCol>
                    <a:gridCol w="1689377">
                      <a:extLst>
                        <a:ext uri="{9D8B030D-6E8A-4147-A177-3AD203B41FA5}">
                          <a16:colId xmlns:a16="http://schemas.microsoft.com/office/drawing/2014/main" val="3031051292"/>
                        </a:ext>
                      </a:extLst>
                    </a:gridCol>
                  </a:tblGrid>
                  <a:tr h="370840">
                    <a:tc>
                      <a:txBody>
                        <a:bodyPr/>
                        <a:lstStyle/>
                        <a:p>
                          <a:pPr algn="ctr" latinLnBrk="1"/>
                          <a:r>
                            <a:rPr lang="en-US" altLang="ko-KR" sz="1500" b="1" dirty="0"/>
                            <a:t>Direction</a:t>
                          </a:r>
                          <a:endParaRPr lang="ko-KR" altLang="en-US" sz="1500" b="1" dirty="0"/>
                        </a:p>
                      </a:txBody>
                      <a:tcPr anchor="ctr">
                        <a:solidFill>
                          <a:schemeClr val="bg2"/>
                        </a:solidFill>
                      </a:tcPr>
                    </a:tc>
                    <a:tc>
                      <a:txBody>
                        <a:bodyPr/>
                        <a:lstStyle/>
                        <a:p>
                          <a:endParaRPr lang="ko-KR"/>
                        </a:p>
                      </a:txBody>
                      <a:tcPr anchor="ctr">
                        <a:blipFill>
                          <a:blip r:embed="rId6"/>
                          <a:stretch>
                            <a:fillRect l="-100360" t="-1639" r="-719" b="-311475"/>
                          </a:stretch>
                        </a:blipFill>
                      </a:tcPr>
                    </a:tc>
                    <a:extLst>
                      <a:ext uri="{0D108BD9-81ED-4DB2-BD59-A6C34878D82A}">
                        <a16:rowId xmlns:a16="http://schemas.microsoft.com/office/drawing/2014/main" val="1340128296"/>
                      </a:ext>
                    </a:extLst>
                  </a:tr>
                  <a:tr h="370840">
                    <a:tc>
                      <a:txBody>
                        <a:bodyPr/>
                        <a:lstStyle/>
                        <a:p>
                          <a:pPr algn="ctr" latinLnBrk="1"/>
                          <a:r>
                            <a:rPr lang="en-US" altLang="ko-KR" sz="1500" b="1" dirty="0"/>
                            <a:t>X</a:t>
                          </a:r>
                          <a:endParaRPr lang="ko-KR" altLang="en-US" sz="1500" b="1" dirty="0"/>
                        </a:p>
                      </a:txBody>
                      <a:tcPr anchor="ctr">
                        <a:solidFill>
                          <a:schemeClr val="bg2"/>
                        </a:solidFill>
                      </a:tcPr>
                    </a:tc>
                    <a:tc>
                      <a:txBody>
                        <a:bodyPr/>
                        <a:lstStyle/>
                        <a:p>
                          <a:endParaRPr lang="ko-KR"/>
                        </a:p>
                      </a:txBody>
                      <a:tcPr anchor="ctr">
                        <a:blipFill>
                          <a:blip r:embed="rId6"/>
                          <a:stretch>
                            <a:fillRect l="-100360" t="-100000" r="-719" b="-206452"/>
                          </a:stretch>
                        </a:blipFill>
                      </a:tcPr>
                    </a:tc>
                    <a:extLst>
                      <a:ext uri="{0D108BD9-81ED-4DB2-BD59-A6C34878D82A}">
                        <a16:rowId xmlns:a16="http://schemas.microsoft.com/office/drawing/2014/main" val="3652732674"/>
                      </a:ext>
                    </a:extLst>
                  </a:tr>
                  <a:tr h="370840">
                    <a:tc>
                      <a:txBody>
                        <a:bodyPr/>
                        <a:lstStyle/>
                        <a:p>
                          <a:pPr algn="ctr" latinLnBrk="1"/>
                          <a:r>
                            <a:rPr lang="en-US" altLang="ko-KR" sz="1500" b="1" dirty="0"/>
                            <a:t>Y</a:t>
                          </a:r>
                          <a:endParaRPr lang="ko-KR" altLang="en-US" sz="1500" b="1" dirty="0"/>
                        </a:p>
                      </a:txBody>
                      <a:tcPr anchor="ctr">
                        <a:solidFill>
                          <a:schemeClr val="bg2"/>
                        </a:solidFill>
                      </a:tcPr>
                    </a:tc>
                    <a:tc>
                      <a:txBody>
                        <a:bodyPr/>
                        <a:lstStyle/>
                        <a:p>
                          <a:endParaRPr lang="ko-KR"/>
                        </a:p>
                      </a:txBody>
                      <a:tcPr anchor="ctr">
                        <a:blipFill>
                          <a:blip r:embed="rId6"/>
                          <a:stretch>
                            <a:fillRect l="-100360" t="-203279" r="-719" b="-109836"/>
                          </a:stretch>
                        </a:blipFill>
                      </a:tcPr>
                    </a:tc>
                    <a:extLst>
                      <a:ext uri="{0D108BD9-81ED-4DB2-BD59-A6C34878D82A}">
                        <a16:rowId xmlns:a16="http://schemas.microsoft.com/office/drawing/2014/main" val="474687401"/>
                      </a:ext>
                    </a:extLst>
                  </a:tr>
                  <a:tr h="370840">
                    <a:tc>
                      <a:txBody>
                        <a:bodyPr/>
                        <a:lstStyle/>
                        <a:p>
                          <a:pPr algn="ctr" latinLnBrk="1"/>
                          <a:r>
                            <a:rPr lang="en-US" altLang="ko-KR" sz="1500" b="1" dirty="0"/>
                            <a:t>Z</a:t>
                          </a:r>
                          <a:endParaRPr lang="ko-KR" altLang="en-US" sz="1500" b="1" dirty="0"/>
                        </a:p>
                      </a:txBody>
                      <a:tcPr anchor="ctr">
                        <a:solidFill>
                          <a:schemeClr val="bg2"/>
                        </a:solidFill>
                      </a:tcPr>
                    </a:tc>
                    <a:tc>
                      <a:txBody>
                        <a:bodyPr/>
                        <a:lstStyle/>
                        <a:p>
                          <a:endParaRPr lang="ko-KR"/>
                        </a:p>
                      </a:txBody>
                      <a:tcPr anchor="ctr">
                        <a:blipFill>
                          <a:blip r:embed="rId6"/>
                          <a:stretch>
                            <a:fillRect l="-100360" t="-303279" r="-719" b="-9836"/>
                          </a:stretch>
                        </a:blipFill>
                      </a:tcPr>
                    </a:tc>
                    <a:extLst>
                      <a:ext uri="{0D108BD9-81ED-4DB2-BD59-A6C34878D82A}">
                        <a16:rowId xmlns:a16="http://schemas.microsoft.com/office/drawing/2014/main" val="2042073933"/>
                      </a:ext>
                    </a:extLst>
                  </a:tr>
                </a:tbl>
              </a:graphicData>
            </a:graphic>
          </p:graphicFrame>
        </mc:Fallback>
      </mc:AlternateContent>
      <p:sp>
        <p:nvSpPr>
          <p:cNvPr id="22" name="TextBox 21">
            <a:extLst>
              <a:ext uri="{FF2B5EF4-FFF2-40B4-BE49-F238E27FC236}">
                <a16:creationId xmlns:a16="http://schemas.microsoft.com/office/drawing/2014/main" id="{56CB1523-7DB0-9A57-BA04-E58AD87440E5}"/>
              </a:ext>
            </a:extLst>
          </p:cNvPr>
          <p:cNvSpPr txBox="1"/>
          <p:nvPr/>
        </p:nvSpPr>
        <p:spPr>
          <a:xfrm>
            <a:off x="8649962" y="3007277"/>
            <a:ext cx="5860692" cy="323165"/>
          </a:xfrm>
          <a:prstGeom prst="rect">
            <a:avLst/>
          </a:prstGeom>
          <a:noFill/>
        </p:spPr>
        <p:txBody>
          <a:bodyPr wrap="square" rtlCol="0">
            <a:spAutoFit/>
          </a:bodyPr>
          <a:lstStyle/>
          <a:p>
            <a:r>
              <a:rPr lang="en-US" altLang="ko-KR" sz="1500" b="1" dirty="0"/>
              <a:t>Table #. Directional deformation</a:t>
            </a:r>
            <a:endParaRPr lang="ko-KR" altLang="en-US" sz="1500" b="1" dirty="0"/>
          </a:p>
        </p:txBody>
      </p:sp>
    </p:spTree>
    <p:extLst>
      <p:ext uri="{BB962C8B-B14F-4D97-AF65-F5344CB8AC3E}">
        <p14:creationId xmlns:p14="http://schemas.microsoft.com/office/powerpoint/2010/main" val="307601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31BE47-ABFF-EAE0-2498-72DC7A07BA81}"/>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Fatigue analysis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6" name="AutoShape 2">
            <a:extLst>
              <a:ext uri="{FF2B5EF4-FFF2-40B4-BE49-F238E27FC236}">
                <a16:creationId xmlns:a16="http://schemas.microsoft.com/office/drawing/2014/main" id="{762C42C8-DC86-46E9-1BBA-4155E5F90657}"/>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Analysis condition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3BF87C-96C4-8237-CE65-1808530A87CC}"/>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First, in order to proceed with fatigue analysis, it is necessary to define the SN diagram of the material and the repetitive load. When performing the structural analysis, the maximum force was considered, and the repeated load was multiplied by </a:t>
                </a:r>
                <a14:m>
                  <m:oMath xmlns:m="http://schemas.openxmlformats.org/officeDocument/2006/math">
                    <m:r>
                      <a:rPr lang="en-US" altLang="ko-KR" sz="1500" i="1" dirty="0" smtClean="0">
                        <a:latin typeface="Cambria Math" panose="02040503050406030204" pitchFamily="18" charset="0"/>
                      </a:rPr>
                      <m:t>3.5</m:t>
                    </m:r>
                  </m:oMath>
                </a14:m>
                <a:r>
                  <a:rPr lang="en-US" altLang="ko-KR" sz="1500" dirty="0"/>
                  <a:t>, considering only repetition, use, speed coefficient, etc. In other words, the force factor was kept the same and the fatigue strength scale factor was set to </a:t>
                </a:r>
                <a14:m>
                  <m:oMath xmlns:m="http://schemas.openxmlformats.org/officeDocument/2006/math">
                    <m:r>
                      <a:rPr lang="en-US" altLang="ko-KR" sz="1500" i="1" dirty="0" smtClean="0">
                        <a:latin typeface="Cambria Math" panose="02040503050406030204" pitchFamily="18" charset="0"/>
                      </a:rPr>
                      <m:t>0.5</m:t>
                    </m:r>
                  </m:oMath>
                </a14:m>
                <a:r>
                  <a:rPr lang="en-US" altLang="ko-KR" sz="1500" dirty="0"/>
                  <a:t>. And all the forces except chain tension are suppressed for getting the proper fatigue analysis result.</a:t>
                </a:r>
              </a:p>
            </p:txBody>
          </p:sp>
        </mc:Choice>
        <mc:Fallback xmlns="">
          <p:sp>
            <p:nvSpPr>
              <p:cNvPr id="7" name="TextBox 6">
                <a:extLst>
                  <a:ext uri="{FF2B5EF4-FFF2-40B4-BE49-F238E27FC236}">
                    <a16:creationId xmlns:a16="http://schemas.microsoft.com/office/drawing/2014/main" id="{3A3BF87C-96C4-8237-CE65-1808530A87CC}"/>
                  </a:ext>
                </a:extLst>
              </p:cNvPr>
              <p:cNvSpPr txBox="1">
                <a:spLocks noRot="1" noChangeAspect="1" noMove="1" noResize="1" noEditPoints="1" noAdjustHandles="1" noChangeArrowheads="1" noChangeShapeType="1" noTextEdit="1"/>
              </p:cNvSpPr>
              <p:nvPr/>
            </p:nvSpPr>
            <p:spPr>
              <a:xfrm>
                <a:off x="420363" y="1384800"/>
                <a:ext cx="11699619" cy="1432700"/>
              </a:xfrm>
              <a:prstGeom prst="rect">
                <a:avLst/>
              </a:prstGeom>
              <a:blipFill>
                <a:blip r:embed="rId2"/>
                <a:stretch>
                  <a:fillRect l="-208" r="-52" b="-38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9" name="표 18">
                <a:extLst>
                  <a:ext uri="{FF2B5EF4-FFF2-40B4-BE49-F238E27FC236}">
                    <a16:creationId xmlns:a16="http://schemas.microsoft.com/office/drawing/2014/main" id="{F79C2490-D54A-BB49-AB63-7A5898CA4532}"/>
                  </a:ext>
                </a:extLst>
              </p:cNvPr>
              <p:cNvGraphicFramePr>
                <a:graphicFrameLocks noGrp="1"/>
              </p:cNvGraphicFramePr>
              <p:nvPr>
                <p:extLst>
                  <p:ext uri="{D42A27DB-BD31-4B8C-83A1-F6EECF244321}">
                    <p14:modId xmlns:p14="http://schemas.microsoft.com/office/powerpoint/2010/main" val="591586821"/>
                  </p:ext>
                </p:extLst>
              </p:nvPr>
            </p:nvGraphicFramePr>
            <p:xfrm>
              <a:off x="7630885" y="3290708"/>
              <a:ext cx="4365172" cy="1854200"/>
            </p:xfrm>
            <a:graphic>
              <a:graphicData uri="http://schemas.openxmlformats.org/drawingml/2006/table">
                <a:tbl>
                  <a:tblPr firstRow="1" bandRow="1">
                    <a:tableStyleId>{5940675A-B579-460E-94D1-54222C63F5DA}</a:tableStyleId>
                  </a:tblPr>
                  <a:tblGrid>
                    <a:gridCol w="2525486">
                      <a:extLst>
                        <a:ext uri="{9D8B030D-6E8A-4147-A177-3AD203B41FA5}">
                          <a16:colId xmlns:a16="http://schemas.microsoft.com/office/drawing/2014/main" val="891517067"/>
                        </a:ext>
                      </a:extLst>
                    </a:gridCol>
                    <a:gridCol w="1839686">
                      <a:extLst>
                        <a:ext uri="{9D8B030D-6E8A-4147-A177-3AD203B41FA5}">
                          <a16:colId xmlns:a16="http://schemas.microsoft.com/office/drawing/2014/main" val="3031051292"/>
                        </a:ext>
                      </a:extLst>
                    </a:gridCol>
                  </a:tblGrid>
                  <a:tr h="370840">
                    <a:tc>
                      <a:txBody>
                        <a:bodyPr/>
                        <a:lstStyle/>
                        <a:p>
                          <a:pPr algn="ctr" latinLnBrk="1"/>
                          <a:r>
                            <a:rPr lang="en-US" altLang="ko-KR" sz="1500" b="1" dirty="0"/>
                            <a:t>Parameter</a:t>
                          </a:r>
                          <a:endParaRPr lang="ko-KR" altLang="en-US" sz="1500" b="1" dirty="0"/>
                        </a:p>
                      </a:txBody>
                      <a:tcPr anchor="ctr">
                        <a:solidFill>
                          <a:schemeClr val="bg2"/>
                        </a:solidFill>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Stress type</a:t>
                          </a:r>
                          <a:endParaRPr lang="ko-KR" altLang="en-US" sz="1500" b="1" dirty="0"/>
                        </a:p>
                      </a:txBody>
                      <a:tcPr anchor="ctr">
                        <a:solidFill>
                          <a:schemeClr val="bg2"/>
                        </a:solidFill>
                      </a:tcPr>
                    </a:tc>
                    <a:tc>
                      <a:txBody>
                        <a:bodyPr/>
                        <a:lstStyle/>
                        <a:p>
                          <a:pPr algn="ctr" latinLnBrk="1"/>
                          <a:r>
                            <a:rPr lang="en-US" altLang="ko-KR" sz="1500" dirty="0"/>
                            <a:t>Zero-based</a:t>
                          </a:r>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Stress theory</a:t>
                          </a:r>
                          <a:endParaRPr lang="ko-KR" altLang="en-US" sz="1500" b="1" dirty="0"/>
                        </a:p>
                      </a:txBody>
                      <a:tcPr anchor="ctr">
                        <a:solidFill>
                          <a:schemeClr val="bg2"/>
                        </a:solidFill>
                      </a:tcPr>
                    </a:tc>
                    <a:tc>
                      <a:txBody>
                        <a:bodyPr/>
                        <a:lstStyle/>
                        <a:p>
                          <a:pPr algn="ctr" latinLnBrk="1"/>
                          <a:r>
                            <a:rPr lang="en-US" altLang="ko-KR" sz="1500" dirty="0"/>
                            <a:t>Goodman</a:t>
                          </a:r>
                          <a:endParaRPr lang="ko-KR" altLang="en-US" sz="1500" dirty="0"/>
                        </a:p>
                      </a:txBody>
                      <a:tcPr anchor="ctr"/>
                    </a:tc>
                    <a:extLst>
                      <a:ext uri="{0D108BD9-81ED-4DB2-BD59-A6C34878D82A}">
                        <a16:rowId xmlns:a16="http://schemas.microsoft.com/office/drawing/2014/main" val="474687401"/>
                      </a:ext>
                    </a:extLst>
                  </a:tr>
                  <a:tr h="370840">
                    <a:tc>
                      <a:txBody>
                        <a:bodyPr/>
                        <a:lstStyle/>
                        <a:p>
                          <a:pPr algn="ctr" latinLnBrk="1"/>
                          <a:r>
                            <a:rPr lang="en-US" altLang="ko-KR" sz="1500" b="1" dirty="0"/>
                            <a:t>Scale factor</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0.5</m:t>
                                </m:r>
                              </m:oMath>
                            </m:oMathPara>
                          </a14:m>
                          <a:endParaRPr lang="ko-KR" altLang="en-US" sz="1500" dirty="0"/>
                        </a:p>
                      </a:txBody>
                      <a:tcPr anchor="ctr"/>
                    </a:tc>
                    <a:extLst>
                      <a:ext uri="{0D108BD9-81ED-4DB2-BD59-A6C34878D82A}">
                        <a16:rowId xmlns:a16="http://schemas.microsoft.com/office/drawing/2014/main" val="2042073933"/>
                      </a:ext>
                    </a:extLst>
                  </a:tr>
                  <a:tr h="370840">
                    <a:tc>
                      <a:txBody>
                        <a:bodyPr/>
                        <a:lstStyle/>
                        <a:p>
                          <a:pPr algn="ctr" latinLnBrk="1"/>
                          <a:r>
                            <a:rPr lang="en-US" altLang="ko-KR" sz="1500" b="1" dirty="0"/>
                            <a:t>Fatigue strength factor</a:t>
                          </a:r>
                          <a:endParaRPr lang="ko-KR" altLang="en-US" sz="1500" b="1"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0.5</m:t>
                                </m:r>
                              </m:oMath>
                            </m:oMathPara>
                          </a14:m>
                          <a:endParaRPr lang="ko-KR" altLang="en-US" sz="1500" dirty="0"/>
                        </a:p>
                      </a:txBody>
                      <a:tcPr anchor="ctr"/>
                    </a:tc>
                    <a:extLst>
                      <a:ext uri="{0D108BD9-81ED-4DB2-BD59-A6C34878D82A}">
                        <a16:rowId xmlns:a16="http://schemas.microsoft.com/office/drawing/2014/main" val="1363600613"/>
                      </a:ext>
                    </a:extLst>
                  </a:tr>
                </a:tbl>
              </a:graphicData>
            </a:graphic>
          </p:graphicFrame>
        </mc:Choice>
        <mc:Fallback xmlns="">
          <p:graphicFrame>
            <p:nvGraphicFramePr>
              <p:cNvPr id="19" name="표 18">
                <a:extLst>
                  <a:ext uri="{FF2B5EF4-FFF2-40B4-BE49-F238E27FC236}">
                    <a16:creationId xmlns:a16="http://schemas.microsoft.com/office/drawing/2014/main" id="{F79C2490-D54A-BB49-AB63-7A5898CA4532}"/>
                  </a:ext>
                </a:extLst>
              </p:cNvPr>
              <p:cNvGraphicFramePr>
                <a:graphicFrameLocks noGrp="1"/>
              </p:cNvGraphicFramePr>
              <p:nvPr>
                <p:extLst>
                  <p:ext uri="{D42A27DB-BD31-4B8C-83A1-F6EECF244321}">
                    <p14:modId xmlns:p14="http://schemas.microsoft.com/office/powerpoint/2010/main" val="591586821"/>
                  </p:ext>
                </p:extLst>
              </p:nvPr>
            </p:nvGraphicFramePr>
            <p:xfrm>
              <a:off x="7630885" y="3290708"/>
              <a:ext cx="4365172" cy="1854200"/>
            </p:xfrm>
            <a:graphic>
              <a:graphicData uri="http://schemas.openxmlformats.org/drawingml/2006/table">
                <a:tbl>
                  <a:tblPr firstRow="1" bandRow="1">
                    <a:tableStyleId>{5940675A-B579-460E-94D1-54222C63F5DA}</a:tableStyleId>
                  </a:tblPr>
                  <a:tblGrid>
                    <a:gridCol w="2525486">
                      <a:extLst>
                        <a:ext uri="{9D8B030D-6E8A-4147-A177-3AD203B41FA5}">
                          <a16:colId xmlns:a16="http://schemas.microsoft.com/office/drawing/2014/main" val="891517067"/>
                        </a:ext>
                      </a:extLst>
                    </a:gridCol>
                    <a:gridCol w="1839686">
                      <a:extLst>
                        <a:ext uri="{9D8B030D-6E8A-4147-A177-3AD203B41FA5}">
                          <a16:colId xmlns:a16="http://schemas.microsoft.com/office/drawing/2014/main" val="3031051292"/>
                        </a:ext>
                      </a:extLst>
                    </a:gridCol>
                  </a:tblGrid>
                  <a:tr h="370840">
                    <a:tc>
                      <a:txBody>
                        <a:bodyPr/>
                        <a:lstStyle/>
                        <a:p>
                          <a:pPr algn="ctr" latinLnBrk="1"/>
                          <a:r>
                            <a:rPr lang="en-US" altLang="ko-KR" sz="1500" b="1" dirty="0"/>
                            <a:t>Parameter</a:t>
                          </a:r>
                          <a:endParaRPr lang="ko-KR" altLang="en-US" sz="1500" b="1" dirty="0"/>
                        </a:p>
                      </a:txBody>
                      <a:tcPr anchor="ctr">
                        <a:solidFill>
                          <a:schemeClr val="bg2"/>
                        </a:solidFill>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Stress type</a:t>
                          </a:r>
                          <a:endParaRPr lang="ko-KR" altLang="en-US" sz="1500" b="1" dirty="0"/>
                        </a:p>
                      </a:txBody>
                      <a:tcPr anchor="ctr">
                        <a:solidFill>
                          <a:schemeClr val="bg2"/>
                        </a:solidFill>
                      </a:tcPr>
                    </a:tc>
                    <a:tc>
                      <a:txBody>
                        <a:bodyPr/>
                        <a:lstStyle/>
                        <a:p>
                          <a:pPr algn="ctr" latinLnBrk="1"/>
                          <a:r>
                            <a:rPr lang="en-US" altLang="ko-KR" sz="1500" dirty="0"/>
                            <a:t>Zero-based</a:t>
                          </a:r>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Stress theory</a:t>
                          </a:r>
                          <a:endParaRPr lang="ko-KR" altLang="en-US" sz="1500" b="1" dirty="0"/>
                        </a:p>
                      </a:txBody>
                      <a:tcPr anchor="ctr">
                        <a:solidFill>
                          <a:schemeClr val="bg2"/>
                        </a:solidFill>
                      </a:tcPr>
                    </a:tc>
                    <a:tc>
                      <a:txBody>
                        <a:bodyPr/>
                        <a:lstStyle/>
                        <a:p>
                          <a:pPr algn="ctr" latinLnBrk="1"/>
                          <a:r>
                            <a:rPr lang="en-US" altLang="ko-KR" sz="1500" dirty="0"/>
                            <a:t>Goodman</a:t>
                          </a:r>
                          <a:endParaRPr lang="ko-KR" altLang="en-US" sz="1500" dirty="0"/>
                        </a:p>
                      </a:txBody>
                      <a:tcPr anchor="ctr"/>
                    </a:tc>
                    <a:extLst>
                      <a:ext uri="{0D108BD9-81ED-4DB2-BD59-A6C34878D82A}">
                        <a16:rowId xmlns:a16="http://schemas.microsoft.com/office/drawing/2014/main" val="474687401"/>
                      </a:ext>
                    </a:extLst>
                  </a:tr>
                  <a:tr h="370840">
                    <a:tc>
                      <a:txBody>
                        <a:bodyPr/>
                        <a:lstStyle/>
                        <a:p>
                          <a:pPr algn="ctr" latinLnBrk="1"/>
                          <a:r>
                            <a:rPr lang="en-US" altLang="ko-KR" sz="1500" b="1" dirty="0"/>
                            <a:t>Scale factor</a:t>
                          </a:r>
                          <a:endParaRPr lang="ko-KR" altLang="en-US" sz="1500" b="1" dirty="0"/>
                        </a:p>
                      </a:txBody>
                      <a:tcPr anchor="ctr">
                        <a:solidFill>
                          <a:schemeClr val="bg2"/>
                        </a:solidFill>
                      </a:tcPr>
                    </a:tc>
                    <a:tc>
                      <a:txBody>
                        <a:bodyPr/>
                        <a:lstStyle/>
                        <a:p>
                          <a:endParaRPr lang="ko-KR"/>
                        </a:p>
                      </a:txBody>
                      <a:tcPr anchor="ctr">
                        <a:blipFill>
                          <a:blip r:embed="rId3"/>
                          <a:stretch>
                            <a:fillRect l="-137748" t="-301639" r="-662" b="-111475"/>
                          </a:stretch>
                        </a:blipFill>
                      </a:tcPr>
                    </a:tc>
                    <a:extLst>
                      <a:ext uri="{0D108BD9-81ED-4DB2-BD59-A6C34878D82A}">
                        <a16:rowId xmlns:a16="http://schemas.microsoft.com/office/drawing/2014/main" val="2042073933"/>
                      </a:ext>
                    </a:extLst>
                  </a:tr>
                  <a:tr h="370840">
                    <a:tc>
                      <a:txBody>
                        <a:bodyPr/>
                        <a:lstStyle/>
                        <a:p>
                          <a:pPr algn="ctr" latinLnBrk="1"/>
                          <a:r>
                            <a:rPr lang="en-US" altLang="ko-KR" sz="1500" b="1" dirty="0"/>
                            <a:t>Fatigue strength factor</a:t>
                          </a:r>
                          <a:endParaRPr lang="ko-KR" altLang="en-US" sz="1500" b="1" dirty="0"/>
                        </a:p>
                      </a:txBody>
                      <a:tcPr anchor="ctr">
                        <a:solidFill>
                          <a:schemeClr val="bg2"/>
                        </a:solidFill>
                      </a:tcPr>
                    </a:tc>
                    <a:tc>
                      <a:txBody>
                        <a:bodyPr/>
                        <a:lstStyle/>
                        <a:p>
                          <a:endParaRPr lang="ko-KR"/>
                        </a:p>
                      </a:txBody>
                      <a:tcPr anchor="ctr">
                        <a:blipFill>
                          <a:blip r:embed="rId3"/>
                          <a:stretch>
                            <a:fillRect l="-137748" t="-401639" r="-662" b="-11475"/>
                          </a:stretch>
                        </a:blipFill>
                      </a:tcPr>
                    </a:tc>
                    <a:extLst>
                      <a:ext uri="{0D108BD9-81ED-4DB2-BD59-A6C34878D82A}">
                        <a16:rowId xmlns:a16="http://schemas.microsoft.com/office/drawing/2014/main" val="1363600613"/>
                      </a:ext>
                    </a:extLst>
                  </a:tr>
                </a:tbl>
              </a:graphicData>
            </a:graphic>
          </p:graphicFrame>
        </mc:Fallback>
      </mc:AlternateContent>
      <p:sp>
        <p:nvSpPr>
          <p:cNvPr id="20" name="TextBox 19">
            <a:extLst>
              <a:ext uri="{FF2B5EF4-FFF2-40B4-BE49-F238E27FC236}">
                <a16:creationId xmlns:a16="http://schemas.microsoft.com/office/drawing/2014/main" id="{F75EE2DD-61A8-90C7-90EF-54C0CCB32493}"/>
              </a:ext>
            </a:extLst>
          </p:cNvPr>
          <p:cNvSpPr txBox="1"/>
          <p:nvPr/>
        </p:nvSpPr>
        <p:spPr>
          <a:xfrm>
            <a:off x="7532913" y="2936064"/>
            <a:ext cx="5860692" cy="323165"/>
          </a:xfrm>
          <a:prstGeom prst="rect">
            <a:avLst/>
          </a:prstGeom>
          <a:noFill/>
        </p:spPr>
        <p:txBody>
          <a:bodyPr wrap="square" rtlCol="0">
            <a:spAutoFit/>
          </a:bodyPr>
          <a:lstStyle/>
          <a:p>
            <a:r>
              <a:rPr lang="en-US" altLang="ko-KR" sz="1500" b="1" dirty="0"/>
              <a:t>Table #. Fatigue analysis condition</a:t>
            </a:r>
            <a:endParaRPr lang="ko-KR" altLang="en-US" sz="1500" b="1"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5F2F604-1784-3225-F82C-CCF380A854F7}"/>
                  </a:ext>
                </a:extLst>
              </p:cNvPr>
              <p:cNvSpPr txBox="1"/>
              <p:nvPr/>
            </p:nvSpPr>
            <p:spPr>
              <a:xfrm>
                <a:off x="7630884" y="5317930"/>
                <a:ext cx="4365171" cy="567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𝑎</m:t>
                              </m:r>
                            </m:sub>
                          </m:sSub>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𝑒</m:t>
                              </m:r>
                            </m:sub>
                          </m:sSub>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𝑚</m:t>
                              </m:r>
                            </m:sub>
                          </m:sSub>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𝑢𝑡</m:t>
                              </m:r>
                            </m:sub>
                          </m:sSub>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𝑁</m:t>
                          </m:r>
                        </m:den>
                      </m:f>
                    </m:oMath>
                  </m:oMathPara>
                </a14:m>
                <a:endParaRPr lang="ko-KR" altLang="en-US" dirty="0"/>
              </a:p>
            </p:txBody>
          </p:sp>
        </mc:Choice>
        <mc:Fallback xmlns="">
          <p:sp>
            <p:nvSpPr>
              <p:cNvPr id="21" name="TextBox 20">
                <a:extLst>
                  <a:ext uri="{FF2B5EF4-FFF2-40B4-BE49-F238E27FC236}">
                    <a16:creationId xmlns:a16="http://schemas.microsoft.com/office/drawing/2014/main" id="{05F2F604-1784-3225-F82C-CCF380A854F7}"/>
                  </a:ext>
                </a:extLst>
              </p:cNvPr>
              <p:cNvSpPr txBox="1">
                <a:spLocks noRot="1" noChangeAspect="1" noMove="1" noResize="1" noEditPoints="1" noAdjustHandles="1" noChangeArrowheads="1" noChangeShapeType="1" noTextEdit="1"/>
              </p:cNvSpPr>
              <p:nvPr/>
            </p:nvSpPr>
            <p:spPr>
              <a:xfrm>
                <a:off x="7630884" y="5317930"/>
                <a:ext cx="4365171" cy="567207"/>
              </a:xfrm>
              <a:prstGeom prst="rect">
                <a:avLst/>
              </a:prstGeom>
              <a:blipFill>
                <a:blip r:embed="rId4"/>
                <a:stretch>
                  <a:fillRect/>
                </a:stretch>
              </a:blipFill>
            </p:spPr>
            <p:txBody>
              <a:bodyPr/>
              <a:lstStyle/>
              <a:p>
                <a:r>
                  <a:rPr lang="ko-KR" altLang="en-US">
                    <a:noFill/>
                  </a:rPr>
                  <a:t> </a:t>
                </a:r>
              </a:p>
            </p:txBody>
          </p:sp>
        </mc:Fallback>
      </mc:AlternateContent>
      <p:grpSp>
        <p:nvGrpSpPr>
          <p:cNvPr id="24" name="그룹 23">
            <a:extLst>
              <a:ext uri="{FF2B5EF4-FFF2-40B4-BE49-F238E27FC236}">
                <a16:creationId xmlns:a16="http://schemas.microsoft.com/office/drawing/2014/main" id="{DCE48525-E9CD-E3E6-7A56-953834ABA1DA}"/>
              </a:ext>
            </a:extLst>
          </p:cNvPr>
          <p:cNvGrpSpPr/>
          <p:nvPr/>
        </p:nvGrpSpPr>
        <p:grpSpPr>
          <a:xfrm>
            <a:off x="463826" y="3009218"/>
            <a:ext cx="7025543" cy="2686307"/>
            <a:chOff x="507370" y="2933016"/>
            <a:chExt cx="7025543" cy="2686307"/>
          </a:xfrm>
        </p:grpSpPr>
        <p:grpSp>
          <p:nvGrpSpPr>
            <p:cNvPr id="17" name="그룹 16">
              <a:extLst>
                <a:ext uri="{FF2B5EF4-FFF2-40B4-BE49-F238E27FC236}">
                  <a16:creationId xmlns:a16="http://schemas.microsoft.com/office/drawing/2014/main" id="{0E006983-01AE-2DDA-8B71-0843BBAD04A8}"/>
                </a:ext>
              </a:extLst>
            </p:cNvPr>
            <p:cNvGrpSpPr/>
            <p:nvPr/>
          </p:nvGrpSpPr>
          <p:grpSpPr>
            <a:xfrm>
              <a:off x="507370" y="2940224"/>
              <a:ext cx="6868885" cy="2679099"/>
              <a:chOff x="518255" y="2961996"/>
              <a:chExt cx="6868885" cy="2679099"/>
            </a:xfrm>
          </p:grpSpPr>
          <p:grpSp>
            <p:nvGrpSpPr>
              <p:cNvPr id="14" name="그룹 13">
                <a:extLst>
                  <a:ext uri="{FF2B5EF4-FFF2-40B4-BE49-F238E27FC236}">
                    <a16:creationId xmlns:a16="http://schemas.microsoft.com/office/drawing/2014/main" id="{FA4AA8B0-56A8-4FA9-B80A-F25D2085A0C2}"/>
                  </a:ext>
                </a:extLst>
              </p:cNvPr>
              <p:cNvGrpSpPr/>
              <p:nvPr/>
            </p:nvGrpSpPr>
            <p:grpSpPr>
              <a:xfrm>
                <a:off x="518255" y="2961996"/>
                <a:ext cx="6868885" cy="2679099"/>
                <a:chOff x="518255" y="2961996"/>
                <a:chExt cx="6868885" cy="2679099"/>
              </a:xfrm>
            </p:grpSpPr>
            <p:pic>
              <p:nvPicPr>
                <p:cNvPr id="9" name="그림 8">
                  <a:extLst>
                    <a:ext uri="{FF2B5EF4-FFF2-40B4-BE49-F238E27FC236}">
                      <a16:creationId xmlns:a16="http://schemas.microsoft.com/office/drawing/2014/main" id="{DF0376B4-CFE7-AFBC-B9F2-EC8BFCE8040D}"/>
                    </a:ext>
                  </a:extLst>
                </p:cNvPr>
                <p:cNvPicPr>
                  <a:picLocks noChangeAspect="1"/>
                </p:cNvPicPr>
                <p:nvPr/>
              </p:nvPicPr>
              <p:blipFill>
                <a:blip r:embed="rId5"/>
                <a:stretch>
                  <a:fillRect/>
                </a:stretch>
              </p:blipFill>
              <p:spPr>
                <a:xfrm>
                  <a:off x="518255" y="2961996"/>
                  <a:ext cx="1887488" cy="2157010"/>
                </a:xfrm>
                <a:prstGeom prst="rect">
                  <a:avLst/>
                </a:prstGeom>
              </p:spPr>
            </p:pic>
            <p:sp>
              <p:nvSpPr>
                <p:cNvPr id="13" name="TextBox 12">
                  <a:extLst>
                    <a:ext uri="{FF2B5EF4-FFF2-40B4-BE49-F238E27FC236}">
                      <a16:creationId xmlns:a16="http://schemas.microsoft.com/office/drawing/2014/main" id="{5EAAE2A5-C486-D942-75D3-36C90D782AD0}"/>
                    </a:ext>
                  </a:extLst>
                </p:cNvPr>
                <p:cNvSpPr txBox="1"/>
                <p:nvPr/>
              </p:nvSpPr>
              <p:spPr>
                <a:xfrm>
                  <a:off x="518255" y="5317930"/>
                  <a:ext cx="6868885" cy="323165"/>
                </a:xfrm>
                <a:prstGeom prst="rect">
                  <a:avLst/>
                </a:prstGeom>
                <a:noFill/>
              </p:spPr>
              <p:txBody>
                <a:bodyPr wrap="square" rtlCol="0">
                  <a:spAutoFit/>
                </a:bodyPr>
                <a:lstStyle/>
                <a:p>
                  <a:pPr algn="ctr"/>
                  <a:r>
                    <a:rPr lang="en-US" altLang="ko-KR" sz="1500" b="1" dirty="0"/>
                    <a:t>Figure #. SN curve definition</a:t>
                  </a:r>
                  <a:endParaRPr lang="ko-KR" altLang="en-US" sz="1500" b="1" dirty="0"/>
                </a:p>
              </p:txBody>
            </p:sp>
          </p:grpSp>
          <p:sp>
            <p:nvSpPr>
              <p:cNvPr id="15" name="직사각형 14">
                <a:extLst>
                  <a:ext uri="{FF2B5EF4-FFF2-40B4-BE49-F238E27FC236}">
                    <a16:creationId xmlns:a16="http://schemas.microsoft.com/office/drawing/2014/main" id="{073512C2-4303-57DD-E782-3A45F022544A}"/>
                  </a:ext>
                </a:extLst>
              </p:cNvPr>
              <p:cNvSpPr/>
              <p:nvPr/>
            </p:nvSpPr>
            <p:spPr>
              <a:xfrm>
                <a:off x="518255" y="4895767"/>
                <a:ext cx="1887488" cy="223238"/>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A2382F-E525-D998-9E96-E169CF393CF9}"/>
                      </a:ext>
                    </a:extLst>
                  </p:cNvPr>
                  <p:cNvSpPr txBox="1"/>
                  <p:nvPr/>
                </p:nvSpPr>
                <p:spPr>
                  <a:xfrm>
                    <a:off x="1636175" y="4839384"/>
                    <a:ext cx="4651711" cy="292388"/>
                  </a:xfrm>
                  <a:prstGeom prst="rect">
                    <a:avLst/>
                  </a:prstGeom>
                  <a:noFill/>
                </p:spPr>
                <p:txBody>
                  <a:bodyPr wrap="square" rtlCol="0">
                    <a:spAutoFit/>
                  </a:bodyPr>
                  <a:lstStyle/>
                  <a:p>
                    <a:r>
                      <a:rPr lang="en-US" altLang="ko-KR" sz="1300" dirty="0">
                        <a:solidFill>
                          <a:srgbClr val="FF0000"/>
                        </a:solidFill>
                      </a:rPr>
                      <a:t>: </a:t>
                    </a:r>
                    <a14:m>
                      <m:oMath xmlns:m="http://schemas.openxmlformats.org/officeDocument/2006/math">
                        <m:r>
                          <a:rPr lang="en-US" altLang="ko-KR" sz="1300" b="0" i="1" smtClean="0">
                            <a:solidFill>
                              <a:srgbClr val="FF0000"/>
                            </a:solidFill>
                            <a:latin typeface="Cambria Math" panose="02040503050406030204" pitchFamily="18" charset="0"/>
                          </a:rPr>
                          <m:t>0.5∙</m:t>
                        </m:r>
                        <m:sSub>
                          <m:sSubPr>
                            <m:ctrlPr>
                              <a:rPr lang="en-US" altLang="ko-KR" sz="1300" b="0" i="1" smtClean="0">
                                <a:solidFill>
                                  <a:srgbClr val="FF0000"/>
                                </a:solidFill>
                                <a:latin typeface="Cambria Math" panose="02040503050406030204" pitchFamily="18" charset="0"/>
                              </a:rPr>
                            </m:ctrlPr>
                          </m:sSubPr>
                          <m:e>
                            <m:r>
                              <a:rPr lang="en-US" altLang="ko-KR" sz="1300" b="0" i="1" smtClean="0">
                                <a:solidFill>
                                  <a:srgbClr val="FF0000"/>
                                </a:solidFill>
                                <a:latin typeface="Cambria Math" panose="02040503050406030204" pitchFamily="18" charset="0"/>
                              </a:rPr>
                              <m:t>𝜎</m:t>
                            </m:r>
                          </m:e>
                          <m:sub>
                            <m:r>
                              <a:rPr lang="en-US" altLang="ko-KR" sz="1300" b="0" i="1" smtClean="0">
                                <a:solidFill>
                                  <a:srgbClr val="FF0000"/>
                                </a:solidFill>
                                <a:latin typeface="Cambria Math" panose="02040503050406030204" pitchFamily="18" charset="0"/>
                              </a:rPr>
                              <m:t>𝑢𝑡</m:t>
                            </m:r>
                          </m:sub>
                        </m:sSub>
                      </m:oMath>
                    </a14:m>
                    <a:endParaRPr lang="en-US" altLang="ko-KR" sz="1300" b="0" dirty="0">
                      <a:solidFill>
                        <a:srgbClr val="FF0000"/>
                      </a:solidFill>
                    </a:endParaRPr>
                  </a:p>
                </p:txBody>
              </p:sp>
            </mc:Choice>
            <mc:Fallback xmlns="">
              <p:sp>
                <p:nvSpPr>
                  <p:cNvPr id="16" name="TextBox 15">
                    <a:extLst>
                      <a:ext uri="{FF2B5EF4-FFF2-40B4-BE49-F238E27FC236}">
                        <a16:creationId xmlns:a16="http://schemas.microsoft.com/office/drawing/2014/main" id="{91A2382F-E525-D998-9E96-E169CF393CF9}"/>
                      </a:ext>
                    </a:extLst>
                  </p:cNvPr>
                  <p:cNvSpPr txBox="1">
                    <a:spLocks noRot="1" noChangeAspect="1" noMove="1" noResize="1" noEditPoints="1" noAdjustHandles="1" noChangeArrowheads="1" noChangeShapeType="1" noTextEdit="1"/>
                  </p:cNvSpPr>
                  <p:nvPr/>
                </p:nvSpPr>
                <p:spPr>
                  <a:xfrm>
                    <a:off x="1636175" y="4839384"/>
                    <a:ext cx="4651711" cy="292388"/>
                  </a:xfrm>
                  <a:prstGeom prst="rect">
                    <a:avLst/>
                  </a:prstGeom>
                  <a:blipFill>
                    <a:blip r:embed="rId6"/>
                    <a:stretch>
                      <a:fillRect l="-131" b="-18750"/>
                    </a:stretch>
                  </a:blipFill>
                </p:spPr>
                <p:txBody>
                  <a:bodyPr/>
                  <a:lstStyle/>
                  <a:p>
                    <a:r>
                      <a:rPr lang="ko-KR" altLang="en-US">
                        <a:noFill/>
                      </a:rPr>
                      <a:t> </a:t>
                    </a:r>
                  </a:p>
                </p:txBody>
              </p:sp>
            </mc:Fallback>
          </mc:AlternateContent>
        </p:grpSp>
        <p:pic>
          <p:nvPicPr>
            <p:cNvPr id="23" name="그림 22">
              <a:extLst>
                <a:ext uri="{FF2B5EF4-FFF2-40B4-BE49-F238E27FC236}">
                  <a16:creationId xmlns:a16="http://schemas.microsoft.com/office/drawing/2014/main" id="{118E97B8-C7E8-08EA-6121-AA0A87781632}"/>
                </a:ext>
              </a:extLst>
            </p:cNvPr>
            <p:cNvPicPr>
              <a:picLocks noChangeAspect="1"/>
            </p:cNvPicPr>
            <p:nvPr/>
          </p:nvPicPr>
          <p:blipFill>
            <a:blip r:embed="rId7"/>
            <a:stretch>
              <a:fillRect/>
            </a:stretch>
          </p:blipFill>
          <p:spPr>
            <a:xfrm>
              <a:off x="2394859" y="2933016"/>
              <a:ext cx="5138054" cy="2168806"/>
            </a:xfrm>
            <a:prstGeom prst="rect">
              <a:avLst/>
            </a:prstGeom>
          </p:spPr>
        </p:pic>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621DDE1-D67F-DD17-438E-F4EE4F527475}"/>
                  </a:ext>
                </a:extLst>
              </p:cNvPr>
              <p:cNvSpPr txBox="1"/>
              <p:nvPr/>
            </p:nvSpPr>
            <p:spPr>
              <a:xfrm>
                <a:off x="4640631" y="3210432"/>
                <a:ext cx="2870512"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1500" b="0" i="1" smtClean="0">
                              <a:solidFill>
                                <a:srgbClr val="FF0000"/>
                              </a:solidFill>
                              <a:latin typeface="Cambria Math" panose="02040503050406030204" pitchFamily="18" charset="0"/>
                            </a:rPr>
                          </m:ctrlPr>
                        </m:sSubSupPr>
                        <m:e>
                          <m:r>
                            <a:rPr lang="en-US" altLang="ko-KR" sz="1500" b="0" i="1" smtClean="0">
                              <a:solidFill>
                                <a:srgbClr val="FF0000"/>
                              </a:solidFill>
                              <a:latin typeface="Cambria Math" panose="02040503050406030204" pitchFamily="18" charset="0"/>
                            </a:rPr>
                            <m:t>𝑆</m:t>
                          </m:r>
                        </m:e>
                        <m:sub>
                          <m:r>
                            <a:rPr lang="en-US" altLang="ko-KR" sz="1500" b="0" i="1" smtClean="0">
                              <a:solidFill>
                                <a:srgbClr val="FF0000"/>
                              </a:solidFill>
                              <a:latin typeface="Cambria Math" panose="02040503050406030204" pitchFamily="18" charset="0"/>
                            </a:rPr>
                            <m:t>𝑒</m:t>
                          </m:r>
                        </m:sub>
                        <m:sup>
                          <m:r>
                            <a:rPr lang="en-US" altLang="ko-KR" sz="1500" b="0" i="1" smtClean="0">
                              <a:solidFill>
                                <a:srgbClr val="FF0000"/>
                              </a:solidFill>
                              <a:latin typeface="Cambria Math" panose="02040503050406030204" pitchFamily="18" charset="0"/>
                            </a:rPr>
                            <m:t>′</m:t>
                          </m:r>
                        </m:sup>
                      </m:sSubSup>
                      <m:r>
                        <a:rPr lang="en-US" altLang="ko-KR" sz="1500" b="0" i="1" smtClean="0">
                          <a:solidFill>
                            <a:srgbClr val="FF0000"/>
                          </a:solidFill>
                          <a:latin typeface="Cambria Math" panose="02040503050406030204" pitchFamily="18" charset="0"/>
                        </a:rPr>
                        <m:t>=0.5∙</m:t>
                      </m:r>
                      <m:sSub>
                        <m:sSubPr>
                          <m:ctrlPr>
                            <a:rPr lang="en-US" altLang="ko-KR" sz="1500" b="0" i="1" smtClean="0">
                              <a:solidFill>
                                <a:srgbClr val="FF0000"/>
                              </a:solidFill>
                              <a:latin typeface="Cambria Math" panose="02040503050406030204" pitchFamily="18" charset="0"/>
                            </a:rPr>
                          </m:ctrlPr>
                        </m:sSubPr>
                        <m:e>
                          <m:r>
                            <a:rPr lang="en-US" altLang="ko-KR" sz="1500" b="0" i="1" smtClean="0">
                              <a:solidFill>
                                <a:srgbClr val="FF0000"/>
                              </a:solidFill>
                              <a:latin typeface="Cambria Math" panose="02040503050406030204" pitchFamily="18" charset="0"/>
                            </a:rPr>
                            <m:t>𝜎</m:t>
                          </m:r>
                        </m:e>
                        <m:sub>
                          <m:r>
                            <a:rPr lang="en-US" altLang="ko-KR" sz="1500" b="0" i="1" smtClean="0">
                              <a:solidFill>
                                <a:srgbClr val="FF0000"/>
                              </a:solidFill>
                              <a:latin typeface="Cambria Math" panose="02040503050406030204" pitchFamily="18" charset="0"/>
                            </a:rPr>
                            <m:t>𝑢𝑡</m:t>
                          </m:r>
                        </m:sub>
                      </m:sSub>
                      <m:r>
                        <a:rPr lang="en-US" altLang="ko-KR" sz="1500" b="0" i="1" smtClean="0">
                          <a:solidFill>
                            <a:srgbClr val="FF0000"/>
                          </a:solidFill>
                          <a:latin typeface="Cambria Math" panose="02040503050406030204" pitchFamily="18" charset="0"/>
                        </a:rPr>
                        <m:t> </m:t>
                      </m:r>
                      <m:r>
                        <a:rPr lang="en-US" altLang="ko-KR" sz="1500" b="0" i="1" smtClean="0">
                          <a:solidFill>
                            <a:srgbClr val="FF0000"/>
                          </a:solidFill>
                          <a:latin typeface="Cambria Math" panose="02040503050406030204" pitchFamily="18" charset="0"/>
                        </a:rPr>
                        <m:t>𝑎𝑡</m:t>
                      </m:r>
                      <m:r>
                        <a:rPr lang="en-US" altLang="ko-KR" sz="1500" b="0" i="1" smtClean="0">
                          <a:solidFill>
                            <a:srgbClr val="FF0000"/>
                          </a:solidFill>
                          <a:latin typeface="Cambria Math" panose="02040503050406030204" pitchFamily="18" charset="0"/>
                        </a:rPr>
                        <m:t> </m:t>
                      </m:r>
                      <m:sSup>
                        <m:sSupPr>
                          <m:ctrlPr>
                            <a:rPr lang="en-US" altLang="ko-KR" sz="1500" b="0" i="1" smtClean="0">
                              <a:solidFill>
                                <a:srgbClr val="FF0000"/>
                              </a:solidFill>
                              <a:latin typeface="Cambria Math" panose="02040503050406030204" pitchFamily="18" charset="0"/>
                            </a:rPr>
                          </m:ctrlPr>
                        </m:sSupPr>
                        <m:e>
                          <m:r>
                            <a:rPr lang="en-US" altLang="ko-KR" sz="1500" b="0" i="1" smtClean="0">
                              <a:solidFill>
                                <a:srgbClr val="FF0000"/>
                              </a:solidFill>
                              <a:latin typeface="Cambria Math" panose="02040503050406030204" pitchFamily="18" charset="0"/>
                            </a:rPr>
                            <m:t>10</m:t>
                          </m:r>
                        </m:e>
                        <m:sup>
                          <m:r>
                            <a:rPr lang="en-US" altLang="ko-KR" sz="1500" b="0" i="1" smtClean="0">
                              <a:solidFill>
                                <a:srgbClr val="FF0000"/>
                              </a:solidFill>
                              <a:latin typeface="Cambria Math" panose="02040503050406030204" pitchFamily="18" charset="0"/>
                            </a:rPr>
                            <m:t>6</m:t>
                          </m:r>
                        </m:sup>
                      </m:sSup>
                      <m:r>
                        <a:rPr lang="en-US" altLang="ko-KR" sz="1500" b="0" i="1" smtClean="0">
                          <a:solidFill>
                            <a:srgbClr val="FF0000"/>
                          </a:solidFill>
                          <a:latin typeface="Cambria Math" panose="02040503050406030204" pitchFamily="18" charset="0"/>
                        </a:rPr>
                        <m:t>𝑐𝑦𝑐𝑙𝑒𝑠</m:t>
                      </m:r>
                    </m:oMath>
                  </m:oMathPara>
                </a14:m>
                <a:endParaRPr lang="en-US" altLang="ko-KR" sz="1500" b="0" dirty="0">
                  <a:solidFill>
                    <a:srgbClr val="FF0000"/>
                  </a:solidFill>
                </a:endParaRPr>
              </a:p>
            </p:txBody>
          </p:sp>
        </mc:Choice>
        <mc:Fallback xmlns="">
          <p:sp>
            <p:nvSpPr>
              <p:cNvPr id="25" name="TextBox 24">
                <a:extLst>
                  <a:ext uri="{FF2B5EF4-FFF2-40B4-BE49-F238E27FC236}">
                    <a16:creationId xmlns:a16="http://schemas.microsoft.com/office/drawing/2014/main" id="{1621DDE1-D67F-DD17-438E-F4EE4F527475}"/>
                  </a:ext>
                </a:extLst>
              </p:cNvPr>
              <p:cNvSpPr txBox="1">
                <a:spLocks noRot="1" noChangeAspect="1" noMove="1" noResize="1" noEditPoints="1" noAdjustHandles="1" noChangeArrowheads="1" noChangeShapeType="1" noTextEdit="1"/>
              </p:cNvSpPr>
              <p:nvPr/>
            </p:nvSpPr>
            <p:spPr>
              <a:xfrm>
                <a:off x="4640631" y="3210432"/>
                <a:ext cx="2870512" cy="323165"/>
              </a:xfrm>
              <a:prstGeom prst="rect">
                <a:avLst/>
              </a:prstGeom>
              <a:blipFill>
                <a:blip r:embed="rId8"/>
                <a:stretch>
                  <a:fillRect b="-1320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8343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15D640-280B-BB77-395C-625EC25A8BBF}"/>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Fatigue analysis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06C6119C-4924-86B1-8E40-070B9E583320}"/>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Fatigue analysis result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FB3F94-D37C-B707-9BE2-62280260073B}"/>
                  </a:ext>
                </a:extLst>
              </p:cNvPr>
              <p:cNvSpPr txBox="1"/>
              <p:nvPr/>
            </p:nvSpPr>
            <p:spPr>
              <a:xfrm>
                <a:off x="420363" y="1384800"/>
                <a:ext cx="11699619" cy="1086451"/>
              </a:xfrm>
              <a:prstGeom prst="rect">
                <a:avLst/>
              </a:prstGeom>
              <a:noFill/>
            </p:spPr>
            <p:txBody>
              <a:bodyPr wrap="square" rtlCol="0">
                <a:spAutoFit/>
              </a:bodyPr>
              <a:lstStyle/>
              <a:p>
                <a:pPr>
                  <a:lnSpc>
                    <a:spcPct val="150000"/>
                  </a:lnSpc>
                </a:pPr>
                <a:r>
                  <a:rPr lang="en-US" altLang="ko-KR" sz="1500" dirty="0"/>
                  <a:t>	The figures below show safety factor values ​​according to the fatigue design life of </a:t>
                </a:r>
                <a14:m>
                  <m:oMath xmlns:m="http://schemas.openxmlformats.org/officeDocument/2006/math">
                    <m:r>
                      <a:rPr lang="en-US" altLang="ko-KR" sz="1500" i="1" dirty="0" smtClean="0">
                        <a:latin typeface="Cambria Math" panose="02040503050406030204" pitchFamily="18" charset="0"/>
                      </a:rPr>
                      <m:t>100,000</m:t>
                    </m:r>
                  </m:oMath>
                </a14:m>
                <a:r>
                  <a:rPr lang="en-US" altLang="ko-KR" sz="1500" dirty="0"/>
                  <a:t> cycles. As you can see from the results, you can see that the frame in question has a safety factor around </a:t>
                </a:r>
                <a14:m>
                  <m:oMath xmlns:m="http://schemas.openxmlformats.org/officeDocument/2006/math">
                    <m:r>
                      <a:rPr lang="en-US" altLang="ko-KR" sz="1500" b="0" i="1" smtClean="0">
                        <a:latin typeface="Cambria Math" panose="02040503050406030204" pitchFamily="18" charset="0"/>
                      </a:rPr>
                      <m:t>1.0</m:t>
                    </m:r>
                  </m:oMath>
                </a14:m>
                <a:r>
                  <a:rPr lang="en-US" altLang="ko-KR" sz="1500" dirty="0"/>
                  <a:t>. In other words, it is essential to consider damage based on </a:t>
                </a:r>
                <a14:m>
                  <m:oMath xmlns:m="http://schemas.openxmlformats.org/officeDocument/2006/math">
                    <m:r>
                      <a:rPr lang="en-US" altLang="ko-KR" sz="1500" i="1" dirty="0" smtClean="0">
                        <a:latin typeface="Cambria Math" panose="02040503050406030204" pitchFamily="18" charset="0"/>
                      </a:rPr>
                      <m:t>100,000</m:t>
                    </m:r>
                  </m:oMath>
                </a14:m>
                <a:r>
                  <a:rPr lang="en-US" altLang="ko-KR" sz="1500" dirty="0"/>
                  <a:t> zero-based cycles.	</a:t>
                </a:r>
              </a:p>
            </p:txBody>
          </p:sp>
        </mc:Choice>
        <mc:Fallback xmlns="">
          <p:sp>
            <p:nvSpPr>
              <p:cNvPr id="5" name="TextBox 4">
                <a:extLst>
                  <a:ext uri="{FF2B5EF4-FFF2-40B4-BE49-F238E27FC236}">
                    <a16:creationId xmlns:a16="http://schemas.microsoft.com/office/drawing/2014/main" id="{D7FB3F94-D37C-B707-9BE2-62280260073B}"/>
                  </a:ext>
                </a:extLst>
              </p:cNvPr>
              <p:cNvSpPr txBox="1">
                <a:spLocks noRot="1" noChangeAspect="1" noMove="1" noResize="1" noEditPoints="1" noAdjustHandles="1" noChangeArrowheads="1" noChangeShapeType="1" noTextEdit="1"/>
              </p:cNvSpPr>
              <p:nvPr/>
            </p:nvSpPr>
            <p:spPr>
              <a:xfrm>
                <a:off x="420363" y="1384800"/>
                <a:ext cx="11699619" cy="1086451"/>
              </a:xfrm>
              <a:prstGeom prst="rect">
                <a:avLst/>
              </a:prstGeom>
              <a:blipFill>
                <a:blip r:embed="rId2"/>
                <a:stretch>
                  <a:fillRect l="-208" b="-5618"/>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ECD3A1E6-CA5F-2A63-9800-C84E5B260EEE}"/>
              </a:ext>
            </a:extLst>
          </p:cNvPr>
          <p:cNvGrpSpPr/>
          <p:nvPr/>
        </p:nvGrpSpPr>
        <p:grpSpPr>
          <a:xfrm>
            <a:off x="521480" y="2593501"/>
            <a:ext cx="4964920" cy="3644013"/>
            <a:chOff x="521480" y="2857438"/>
            <a:chExt cx="5198782" cy="4219018"/>
          </a:xfrm>
        </p:grpSpPr>
        <p:grpSp>
          <p:nvGrpSpPr>
            <p:cNvPr id="13" name="그룹 12">
              <a:extLst>
                <a:ext uri="{FF2B5EF4-FFF2-40B4-BE49-F238E27FC236}">
                  <a16:creationId xmlns:a16="http://schemas.microsoft.com/office/drawing/2014/main" id="{61E94884-BF4B-5CBC-6524-C0801FE6E8D5}"/>
                </a:ext>
              </a:extLst>
            </p:cNvPr>
            <p:cNvGrpSpPr/>
            <p:nvPr/>
          </p:nvGrpSpPr>
          <p:grpSpPr>
            <a:xfrm>
              <a:off x="521480" y="2857438"/>
              <a:ext cx="5198781" cy="4219018"/>
              <a:chOff x="532365" y="2521311"/>
              <a:chExt cx="6375455" cy="5136345"/>
            </a:xfrm>
          </p:grpSpPr>
          <p:grpSp>
            <p:nvGrpSpPr>
              <p:cNvPr id="10" name="그룹 9">
                <a:extLst>
                  <a:ext uri="{FF2B5EF4-FFF2-40B4-BE49-F238E27FC236}">
                    <a16:creationId xmlns:a16="http://schemas.microsoft.com/office/drawing/2014/main" id="{C1B64826-C119-2DED-62DE-D6567997DE67}"/>
                  </a:ext>
                </a:extLst>
              </p:cNvPr>
              <p:cNvGrpSpPr/>
              <p:nvPr/>
            </p:nvGrpSpPr>
            <p:grpSpPr>
              <a:xfrm>
                <a:off x="532365" y="2521311"/>
                <a:ext cx="6375455" cy="2564447"/>
                <a:chOff x="532365" y="2521311"/>
                <a:chExt cx="6375455" cy="2564447"/>
              </a:xfrm>
            </p:grpSpPr>
            <p:pic>
              <p:nvPicPr>
                <p:cNvPr id="7" name="그림 6">
                  <a:extLst>
                    <a:ext uri="{FF2B5EF4-FFF2-40B4-BE49-F238E27FC236}">
                      <a16:creationId xmlns:a16="http://schemas.microsoft.com/office/drawing/2014/main" id="{8F4C5E99-50B3-C0AB-99CD-208B4E2A786C}"/>
                    </a:ext>
                  </a:extLst>
                </p:cNvPr>
                <p:cNvPicPr>
                  <a:picLocks noChangeAspect="1"/>
                </p:cNvPicPr>
                <p:nvPr/>
              </p:nvPicPr>
              <p:blipFill>
                <a:blip r:embed="rId3"/>
                <a:stretch>
                  <a:fillRect/>
                </a:stretch>
              </p:blipFill>
              <p:spPr>
                <a:xfrm>
                  <a:off x="532365" y="2521311"/>
                  <a:ext cx="3125236" cy="2564446"/>
                </a:xfrm>
                <a:prstGeom prst="rect">
                  <a:avLst/>
                </a:prstGeom>
              </p:spPr>
            </p:pic>
            <p:pic>
              <p:nvPicPr>
                <p:cNvPr id="9" name="그림 8">
                  <a:extLst>
                    <a:ext uri="{FF2B5EF4-FFF2-40B4-BE49-F238E27FC236}">
                      <a16:creationId xmlns:a16="http://schemas.microsoft.com/office/drawing/2014/main" id="{A3E86B62-9773-CEB7-BCF0-84DF14AE14FC}"/>
                    </a:ext>
                  </a:extLst>
                </p:cNvPr>
                <p:cNvPicPr>
                  <a:picLocks noChangeAspect="1"/>
                </p:cNvPicPr>
                <p:nvPr/>
              </p:nvPicPr>
              <p:blipFill>
                <a:blip r:embed="rId4"/>
                <a:stretch>
                  <a:fillRect/>
                </a:stretch>
              </p:blipFill>
              <p:spPr>
                <a:xfrm>
                  <a:off x="3657601" y="2521312"/>
                  <a:ext cx="3250219" cy="2564446"/>
                </a:xfrm>
                <a:prstGeom prst="rect">
                  <a:avLst/>
                </a:prstGeom>
              </p:spPr>
            </p:pic>
          </p:grpSp>
          <p:pic>
            <p:nvPicPr>
              <p:cNvPr id="12" name="그림 11">
                <a:extLst>
                  <a:ext uri="{FF2B5EF4-FFF2-40B4-BE49-F238E27FC236}">
                    <a16:creationId xmlns:a16="http://schemas.microsoft.com/office/drawing/2014/main" id="{A4995CE8-8EA8-D4DF-30E8-374E16A5DA25}"/>
                  </a:ext>
                </a:extLst>
              </p:cNvPr>
              <p:cNvPicPr>
                <a:picLocks noChangeAspect="1"/>
              </p:cNvPicPr>
              <p:nvPr/>
            </p:nvPicPr>
            <p:blipFill>
              <a:blip r:embed="rId5"/>
              <a:stretch>
                <a:fillRect/>
              </a:stretch>
            </p:blipFill>
            <p:spPr>
              <a:xfrm>
                <a:off x="532366" y="5085783"/>
                <a:ext cx="3125234" cy="2571873"/>
              </a:xfrm>
              <a:prstGeom prst="rect">
                <a:avLst/>
              </a:prstGeom>
            </p:spPr>
          </p:pic>
        </p:grpSp>
        <p:pic>
          <p:nvPicPr>
            <p:cNvPr id="15" name="그림 14">
              <a:extLst>
                <a:ext uri="{FF2B5EF4-FFF2-40B4-BE49-F238E27FC236}">
                  <a16:creationId xmlns:a16="http://schemas.microsoft.com/office/drawing/2014/main" id="{4CD611B8-5E3A-9F36-A432-50FB53A9A6D7}"/>
                </a:ext>
              </a:extLst>
            </p:cNvPr>
            <p:cNvPicPr>
              <a:picLocks noChangeAspect="1"/>
            </p:cNvPicPr>
            <p:nvPr/>
          </p:nvPicPr>
          <p:blipFill>
            <a:blip r:embed="rId6"/>
            <a:stretch>
              <a:fillRect/>
            </a:stretch>
          </p:blipFill>
          <p:spPr>
            <a:xfrm>
              <a:off x="3069914" y="4963886"/>
              <a:ext cx="2650348" cy="2112570"/>
            </a:xfrm>
            <a:prstGeom prst="rect">
              <a:avLst/>
            </a:prstGeom>
          </p:spPr>
        </p:pic>
      </p:grpSp>
      <p:sp>
        <p:nvSpPr>
          <p:cNvPr id="17" name="TextBox 16">
            <a:extLst>
              <a:ext uri="{FF2B5EF4-FFF2-40B4-BE49-F238E27FC236}">
                <a16:creationId xmlns:a16="http://schemas.microsoft.com/office/drawing/2014/main" id="{76C58F16-7DE5-E913-2F5C-7235BFAABDA5}"/>
              </a:ext>
            </a:extLst>
          </p:cNvPr>
          <p:cNvSpPr txBox="1"/>
          <p:nvPr/>
        </p:nvSpPr>
        <p:spPr>
          <a:xfrm>
            <a:off x="521480" y="6307210"/>
            <a:ext cx="4964920" cy="323165"/>
          </a:xfrm>
          <a:prstGeom prst="rect">
            <a:avLst/>
          </a:prstGeom>
          <a:noFill/>
        </p:spPr>
        <p:txBody>
          <a:bodyPr wrap="square" rtlCol="0">
            <a:spAutoFit/>
          </a:bodyPr>
          <a:lstStyle/>
          <a:p>
            <a:pPr algn="ctr"/>
            <a:r>
              <a:rPr lang="en-US" altLang="ko-KR" sz="1500" b="1" dirty="0"/>
              <a:t>Figure #. Life, safety factor</a:t>
            </a:r>
            <a:endParaRPr lang="ko-KR" altLang="en-US" sz="1500" b="1" dirty="0"/>
          </a:p>
        </p:txBody>
      </p:sp>
      <p:grpSp>
        <p:nvGrpSpPr>
          <p:cNvPr id="2" name="그룹 1">
            <a:extLst>
              <a:ext uri="{FF2B5EF4-FFF2-40B4-BE49-F238E27FC236}">
                <a16:creationId xmlns:a16="http://schemas.microsoft.com/office/drawing/2014/main" id="{D4030CED-3202-3437-50AD-B15300025C96}"/>
              </a:ext>
            </a:extLst>
          </p:cNvPr>
          <p:cNvGrpSpPr/>
          <p:nvPr/>
        </p:nvGrpSpPr>
        <p:grpSpPr>
          <a:xfrm>
            <a:off x="510595" y="2593501"/>
            <a:ext cx="6390945" cy="3644013"/>
            <a:chOff x="510595" y="2593501"/>
            <a:chExt cx="6390945" cy="3644013"/>
          </a:xfrm>
        </p:grpSpPr>
        <p:sp>
          <p:nvSpPr>
            <p:cNvPr id="18" name="TextBox 17">
              <a:extLst>
                <a:ext uri="{FF2B5EF4-FFF2-40B4-BE49-F238E27FC236}">
                  <a16:creationId xmlns:a16="http://schemas.microsoft.com/office/drawing/2014/main" id="{FD6F88CD-3A1F-21AD-B04F-E2C98541227F}"/>
                </a:ext>
              </a:extLst>
            </p:cNvPr>
            <p:cNvSpPr txBox="1"/>
            <p:nvPr/>
          </p:nvSpPr>
          <p:spPr>
            <a:xfrm>
              <a:off x="521480" y="2593501"/>
              <a:ext cx="4964919" cy="1819345"/>
            </a:xfrm>
            <a:prstGeom prst="rect">
              <a:avLst/>
            </a:prstGeom>
            <a:noFill/>
            <a:ln w="19050">
              <a:solidFill>
                <a:srgbClr val="FF0000"/>
              </a:solidFill>
              <a:prstDash val="dash"/>
            </a:ln>
          </p:spPr>
          <p:txBody>
            <a:bodyPr wrap="square" rtlCol="0">
              <a:spAutoFit/>
            </a:bodyPr>
            <a:lstStyle/>
            <a:p>
              <a:endParaRPr lang="ko-KR" altLang="en-US" dirty="0"/>
            </a:p>
          </p:txBody>
        </p:sp>
        <p:sp>
          <p:nvSpPr>
            <p:cNvPr id="19" name="TextBox 18">
              <a:extLst>
                <a:ext uri="{FF2B5EF4-FFF2-40B4-BE49-F238E27FC236}">
                  <a16:creationId xmlns:a16="http://schemas.microsoft.com/office/drawing/2014/main" id="{24DE0630-60CF-585D-7727-C6581A51EBE1}"/>
                </a:ext>
              </a:extLst>
            </p:cNvPr>
            <p:cNvSpPr txBox="1"/>
            <p:nvPr/>
          </p:nvSpPr>
          <p:spPr>
            <a:xfrm>
              <a:off x="532365" y="4416995"/>
              <a:ext cx="4964919" cy="1819345"/>
            </a:xfrm>
            <a:prstGeom prst="rect">
              <a:avLst/>
            </a:prstGeom>
            <a:noFill/>
            <a:ln w="19050">
              <a:solidFill>
                <a:srgbClr val="FF0000"/>
              </a:solidFill>
              <a:prstDash val="dash"/>
            </a:ln>
          </p:spPr>
          <p:txBody>
            <a:bodyPr wrap="square" rtlCol="0">
              <a:spAutoFit/>
            </a:bodyPr>
            <a:lstStyle/>
            <a:p>
              <a:endParaRPr lang="ko-KR" alt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028D1A1-AD8B-8677-423D-BE185D74FF7F}"/>
                    </a:ext>
                  </a:extLst>
                </p:cNvPr>
                <p:cNvSpPr txBox="1"/>
                <p:nvPr/>
              </p:nvSpPr>
              <p:spPr>
                <a:xfrm>
                  <a:off x="5595897" y="3336765"/>
                  <a:ext cx="1305643" cy="553998"/>
                </a:xfrm>
                <a:prstGeom prst="rect">
                  <a:avLst/>
                </a:prstGeom>
                <a:noFill/>
              </p:spPr>
              <p:txBody>
                <a:bodyPr wrap="square" rtlCol="0">
                  <a:spAutoFit/>
                </a:bodyPr>
                <a:lstStyle/>
                <a:p>
                  <a:pPr algn="ctr"/>
                  <a14:m>
                    <m:oMath xmlns:m="http://schemas.openxmlformats.org/officeDocument/2006/math">
                      <m:r>
                        <m:rPr>
                          <m:sty m:val="p"/>
                        </m:rPr>
                        <a:rPr lang="en-US" altLang="ko-KR" sz="1500" i="1">
                          <a:solidFill>
                            <a:srgbClr val="FF0000"/>
                          </a:solidFill>
                          <a:latin typeface="Cambria Math" panose="02040503050406030204" pitchFamily="18" charset="0"/>
                        </a:rPr>
                        <m:t>F</m:t>
                      </m:r>
                      <m:r>
                        <m:rPr>
                          <m:sty m:val="p"/>
                        </m:rPr>
                        <a:rPr lang="en-US" altLang="ko-KR" sz="1500" b="0" i="1" dirty="0">
                          <a:solidFill>
                            <a:srgbClr val="FF0000"/>
                          </a:solidFill>
                          <a:latin typeface="Cambria Math" panose="02040503050406030204" pitchFamily="18" charset="0"/>
                        </a:rPr>
                        <m:t>ront</m:t>
                      </m:r>
                    </m:oMath>
                  </a14:m>
                  <a:r>
                    <a:rPr lang="en-US" altLang="ko-KR" sz="1500" b="0" dirty="0">
                      <a:solidFill>
                        <a:srgbClr val="FF0000"/>
                      </a:solidFill>
                    </a:rPr>
                    <a:t> frame</a:t>
                  </a:r>
                </a:p>
                <a:p>
                  <a:pPr algn="ctr"/>
                  <a:r>
                    <a:rPr lang="en-US" altLang="ko-KR" sz="1500" dirty="0">
                      <a:solidFill>
                        <a:srgbClr val="FF0000"/>
                      </a:solidFill>
                    </a:rPr>
                    <a:t>(life / SF)</a:t>
                  </a:r>
                  <a:r>
                    <a:rPr lang="en-US" altLang="ko-KR" sz="1500" b="0" dirty="0">
                      <a:solidFill>
                        <a:srgbClr val="FF0000"/>
                      </a:solidFill>
                    </a:rPr>
                    <a:t> </a:t>
                  </a:r>
                </a:p>
              </p:txBody>
            </p:sp>
          </mc:Choice>
          <mc:Fallback xmlns="">
            <p:sp>
              <p:nvSpPr>
                <p:cNvPr id="20" name="TextBox 19">
                  <a:extLst>
                    <a:ext uri="{FF2B5EF4-FFF2-40B4-BE49-F238E27FC236}">
                      <a16:creationId xmlns:a16="http://schemas.microsoft.com/office/drawing/2014/main" id="{5028D1A1-AD8B-8677-423D-BE185D74FF7F}"/>
                    </a:ext>
                  </a:extLst>
                </p:cNvPr>
                <p:cNvSpPr txBox="1">
                  <a:spLocks noRot="1" noChangeAspect="1" noMove="1" noResize="1" noEditPoints="1" noAdjustHandles="1" noChangeArrowheads="1" noChangeShapeType="1" noTextEdit="1"/>
                </p:cNvSpPr>
                <p:nvPr/>
              </p:nvSpPr>
              <p:spPr>
                <a:xfrm>
                  <a:off x="5595897" y="3336765"/>
                  <a:ext cx="1305643" cy="553998"/>
                </a:xfrm>
                <a:prstGeom prst="rect">
                  <a:avLst/>
                </a:prstGeom>
                <a:blipFill>
                  <a:blip r:embed="rId7"/>
                  <a:stretch>
                    <a:fillRect t="-2198" b="-10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9D4BA2D-4B9B-D286-1B92-822F053C660D}"/>
                    </a:ext>
                  </a:extLst>
                </p:cNvPr>
                <p:cNvSpPr txBox="1"/>
                <p:nvPr/>
              </p:nvSpPr>
              <p:spPr>
                <a:xfrm>
                  <a:off x="5617669" y="5150035"/>
                  <a:ext cx="1283871" cy="553998"/>
                </a:xfrm>
                <a:prstGeom prst="rect">
                  <a:avLst/>
                </a:prstGeom>
                <a:noFill/>
              </p:spPr>
              <p:txBody>
                <a:bodyPr wrap="square" rtlCol="0">
                  <a:spAutoFit/>
                </a:bodyPr>
                <a:lstStyle/>
                <a:p>
                  <a:pPr algn="ctr"/>
                  <a14:m>
                    <m:oMath xmlns:m="http://schemas.openxmlformats.org/officeDocument/2006/math">
                      <m:r>
                        <m:rPr>
                          <m:sty m:val="p"/>
                        </m:rPr>
                        <a:rPr lang="en-US" altLang="ko-KR" sz="1500" i="1" smtClean="0">
                          <a:solidFill>
                            <a:srgbClr val="FF0000"/>
                          </a:solidFill>
                          <a:latin typeface="Cambria Math" panose="02040503050406030204" pitchFamily="18" charset="0"/>
                        </a:rPr>
                        <m:t>R</m:t>
                      </m:r>
                    </m:oMath>
                  </a14:m>
                  <a:r>
                    <a:rPr lang="en-US" altLang="ko-KR" sz="1500" b="0" dirty="0">
                      <a:solidFill>
                        <a:srgbClr val="FF0000"/>
                      </a:solidFill>
                    </a:rPr>
                    <a:t>ear frame</a:t>
                  </a:r>
                </a:p>
                <a:p>
                  <a:pPr algn="ctr"/>
                  <a:r>
                    <a:rPr lang="en-US" altLang="ko-KR" sz="1500" dirty="0">
                      <a:solidFill>
                        <a:srgbClr val="FF0000"/>
                      </a:solidFill>
                    </a:rPr>
                    <a:t>(life / SF)</a:t>
                  </a:r>
                  <a:r>
                    <a:rPr lang="en-US" altLang="ko-KR" sz="1500" b="0" dirty="0">
                      <a:solidFill>
                        <a:srgbClr val="FF0000"/>
                      </a:solidFill>
                    </a:rPr>
                    <a:t> </a:t>
                  </a:r>
                </a:p>
              </p:txBody>
            </p:sp>
          </mc:Choice>
          <mc:Fallback xmlns="">
            <p:sp>
              <p:nvSpPr>
                <p:cNvPr id="21" name="TextBox 20">
                  <a:extLst>
                    <a:ext uri="{FF2B5EF4-FFF2-40B4-BE49-F238E27FC236}">
                      <a16:creationId xmlns:a16="http://schemas.microsoft.com/office/drawing/2014/main" id="{A9D4BA2D-4B9B-D286-1B92-822F053C660D}"/>
                    </a:ext>
                  </a:extLst>
                </p:cNvPr>
                <p:cNvSpPr txBox="1">
                  <a:spLocks noRot="1" noChangeAspect="1" noMove="1" noResize="1" noEditPoints="1" noAdjustHandles="1" noChangeArrowheads="1" noChangeShapeType="1" noTextEdit="1"/>
                </p:cNvSpPr>
                <p:nvPr/>
              </p:nvSpPr>
              <p:spPr>
                <a:xfrm>
                  <a:off x="5617669" y="5150035"/>
                  <a:ext cx="1283871" cy="553998"/>
                </a:xfrm>
                <a:prstGeom prst="rect">
                  <a:avLst/>
                </a:prstGeom>
                <a:blipFill>
                  <a:blip r:embed="rId8"/>
                  <a:stretch>
                    <a:fillRect t="-2198" b="-9890"/>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4B1FB172-2E23-4FA7-6378-FA3FB937A417}"/>
                </a:ext>
              </a:extLst>
            </p:cNvPr>
            <p:cNvSpPr txBox="1"/>
            <p:nvPr/>
          </p:nvSpPr>
          <p:spPr>
            <a:xfrm>
              <a:off x="510595" y="2594675"/>
              <a:ext cx="4964919" cy="1819345"/>
            </a:xfrm>
            <a:prstGeom prst="rect">
              <a:avLst/>
            </a:prstGeom>
            <a:noFill/>
            <a:ln w="19050">
              <a:solidFill>
                <a:srgbClr val="FF0000"/>
              </a:solidFill>
              <a:prstDash val="dash"/>
            </a:ln>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7236E01B-F14D-044D-20E2-8F03798AB328}"/>
                </a:ext>
              </a:extLst>
            </p:cNvPr>
            <p:cNvSpPr txBox="1"/>
            <p:nvPr/>
          </p:nvSpPr>
          <p:spPr>
            <a:xfrm>
              <a:off x="521480" y="4418169"/>
              <a:ext cx="4964919" cy="1819345"/>
            </a:xfrm>
            <a:prstGeom prst="rect">
              <a:avLst/>
            </a:prstGeom>
            <a:noFill/>
            <a:ln w="19050">
              <a:solidFill>
                <a:srgbClr val="FF0000"/>
              </a:solidFill>
              <a:prstDash val="dash"/>
            </a:ln>
          </p:spPr>
          <p:txBody>
            <a:bodyPr wrap="square" rtlCol="0">
              <a:spAutoFit/>
            </a:bodyPr>
            <a:lstStyle/>
            <a:p>
              <a:endParaRPr lang="ko-KR" altLang="en-US" dirty="0"/>
            </a:p>
          </p:txBody>
        </p:sp>
      </p:grpSp>
      <mc:AlternateContent xmlns:mc="http://schemas.openxmlformats.org/markup-compatibility/2006" xmlns:a14="http://schemas.microsoft.com/office/drawing/2010/main">
        <mc:Choice Requires="a14">
          <p:graphicFrame>
            <p:nvGraphicFramePr>
              <p:cNvPr id="22" name="표 21">
                <a:extLst>
                  <a:ext uri="{FF2B5EF4-FFF2-40B4-BE49-F238E27FC236}">
                    <a16:creationId xmlns:a16="http://schemas.microsoft.com/office/drawing/2014/main" id="{9A7A3CA7-2AF8-8BF9-0446-7E1D6C790EB4}"/>
                  </a:ext>
                </a:extLst>
              </p:cNvPr>
              <p:cNvGraphicFramePr>
                <a:graphicFrameLocks noGrp="1"/>
              </p:cNvGraphicFramePr>
              <p:nvPr>
                <p:extLst>
                  <p:ext uri="{D42A27DB-BD31-4B8C-83A1-F6EECF244321}">
                    <p14:modId xmlns:p14="http://schemas.microsoft.com/office/powerpoint/2010/main" val="1926511787"/>
                  </p:ext>
                </p:extLst>
              </p:nvPr>
            </p:nvGraphicFramePr>
            <p:xfrm>
              <a:off x="6999512" y="2899282"/>
              <a:ext cx="4365172" cy="1854200"/>
            </p:xfrm>
            <a:graphic>
              <a:graphicData uri="http://schemas.openxmlformats.org/drawingml/2006/table">
                <a:tbl>
                  <a:tblPr firstRow="1" bandRow="1">
                    <a:tableStyleId>{5940675A-B579-460E-94D1-54222C63F5DA}</a:tableStyleId>
                  </a:tblPr>
                  <a:tblGrid>
                    <a:gridCol w="1262743">
                      <a:extLst>
                        <a:ext uri="{9D8B030D-6E8A-4147-A177-3AD203B41FA5}">
                          <a16:colId xmlns:a16="http://schemas.microsoft.com/office/drawing/2014/main" val="891517067"/>
                        </a:ext>
                      </a:extLst>
                    </a:gridCol>
                    <a:gridCol w="1262743">
                      <a:extLst>
                        <a:ext uri="{9D8B030D-6E8A-4147-A177-3AD203B41FA5}">
                          <a16:colId xmlns:a16="http://schemas.microsoft.com/office/drawing/2014/main" val="1014654233"/>
                        </a:ext>
                      </a:extLst>
                    </a:gridCol>
                    <a:gridCol w="1839686">
                      <a:extLst>
                        <a:ext uri="{9D8B030D-6E8A-4147-A177-3AD203B41FA5}">
                          <a16:colId xmlns:a16="http://schemas.microsoft.com/office/drawing/2014/main" val="3031051292"/>
                        </a:ext>
                      </a:extLst>
                    </a:gridCol>
                  </a:tblGrid>
                  <a:tr h="370840">
                    <a:tc gridSpan="2">
                      <a:txBody>
                        <a:bodyPr/>
                        <a:lstStyle/>
                        <a:p>
                          <a:pPr algn="ctr" latinLnBrk="1"/>
                          <a:r>
                            <a:rPr lang="en-US" altLang="ko-KR" sz="1500" b="1" dirty="0"/>
                            <a:t>Type</a:t>
                          </a:r>
                          <a:endParaRPr lang="ko-KR" altLang="en-US" sz="1500" b="1" dirty="0"/>
                        </a:p>
                      </a:txBody>
                      <a:tcPr anchor="ctr">
                        <a:solidFill>
                          <a:schemeClr val="bg2"/>
                        </a:solidFill>
                      </a:tcPr>
                    </a:tc>
                    <a:tc hMerge="1">
                      <a:txBody>
                        <a:bodyPr/>
                        <a:lstStyle/>
                        <a:p>
                          <a:pPr latinLnBrk="1"/>
                          <a:endParaRPr lang="ko-KR" altLang="en-US"/>
                        </a:p>
                      </a:txBody>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rowSpan="2">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6.0298</m:t>
                                </m:r>
                                <m:r>
                                  <a:rPr lang="en-US" altLang="ko-KR" sz="1500" b="0" i="1" smtClean="0">
                                    <a:latin typeface="Cambria Math" panose="02040503050406030204" pitchFamily="18" charset="0"/>
                                  </a:rPr>
                                  <m:t>𝑒</m:t>
                                </m:r>
                                <m:r>
                                  <a:rPr lang="en-US" altLang="ko-KR" sz="1500" b="0" i="1" smtClean="0">
                                    <a:latin typeface="Cambria Math" panose="02040503050406030204" pitchFamily="18" charset="0"/>
                                  </a:rPr>
                                  <m:t>+05</m:t>
                                </m:r>
                              </m:oMath>
                            </m:oMathPara>
                          </a14:m>
                          <a:endParaRPr lang="ko-KR" altLang="en-US" sz="1500" dirty="0"/>
                        </a:p>
                      </a:txBody>
                      <a:tcPr anchor="ctr"/>
                    </a:tc>
                    <a:extLst>
                      <a:ext uri="{0D108BD9-81ED-4DB2-BD59-A6C34878D82A}">
                        <a16:rowId xmlns:a16="http://schemas.microsoft.com/office/drawing/2014/main" val="3652732674"/>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0.81</m:t>
                                </m:r>
                              </m:oMath>
                            </m:oMathPara>
                          </a14:m>
                          <a:endParaRPr lang="ko-KR" altLang="en-US" sz="1500" dirty="0"/>
                        </a:p>
                      </a:txBody>
                      <a:tcPr anchor="ctr"/>
                    </a:tc>
                    <a:extLst>
                      <a:ext uri="{0D108BD9-81ED-4DB2-BD59-A6C34878D82A}">
                        <a16:rowId xmlns:a16="http://schemas.microsoft.com/office/drawing/2014/main" val="474687401"/>
                      </a:ext>
                    </a:extLst>
                  </a:tr>
                  <a:tr h="370840">
                    <a:tc rowSpan="2">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m:t>
                                </m:r>
                                <m:r>
                                  <a:rPr lang="en-US" altLang="ko-KR" sz="1500" b="0" i="1" smtClean="0">
                                    <a:latin typeface="Cambria Math" panose="02040503050406030204" pitchFamily="18" charset="0"/>
                                  </a:rPr>
                                  <m:t>𝑒</m:t>
                                </m:r>
                                <m:r>
                                  <a:rPr lang="en-US" altLang="ko-KR" sz="1500" b="0" i="1" smtClean="0">
                                    <a:latin typeface="Cambria Math" panose="02040503050406030204" pitchFamily="18" charset="0"/>
                                  </a:rPr>
                                  <m:t>+06</m:t>
                                </m:r>
                              </m:oMath>
                            </m:oMathPara>
                          </a14:m>
                          <a:endParaRPr lang="ko-KR" altLang="en-US" sz="1500" dirty="0"/>
                        </a:p>
                      </a:txBody>
                      <a:tcPr anchor="ctr"/>
                    </a:tc>
                    <a:extLst>
                      <a:ext uri="{0D108BD9-81ED-4DB2-BD59-A6C34878D82A}">
                        <a16:rowId xmlns:a16="http://schemas.microsoft.com/office/drawing/2014/main" val="2042073933"/>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1.09</m:t>
                                </m:r>
                              </m:oMath>
                            </m:oMathPara>
                          </a14:m>
                          <a:endParaRPr lang="ko-KR" altLang="en-US" sz="1500" dirty="0"/>
                        </a:p>
                      </a:txBody>
                      <a:tcPr anchor="ctr"/>
                    </a:tc>
                    <a:extLst>
                      <a:ext uri="{0D108BD9-81ED-4DB2-BD59-A6C34878D82A}">
                        <a16:rowId xmlns:a16="http://schemas.microsoft.com/office/drawing/2014/main" val="1363600613"/>
                      </a:ext>
                    </a:extLst>
                  </a:tr>
                </a:tbl>
              </a:graphicData>
            </a:graphic>
          </p:graphicFrame>
        </mc:Choice>
        <mc:Fallback xmlns="">
          <p:graphicFrame>
            <p:nvGraphicFramePr>
              <p:cNvPr id="22" name="표 21">
                <a:extLst>
                  <a:ext uri="{FF2B5EF4-FFF2-40B4-BE49-F238E27FC236}">
                    <a16:creationId xmlns:a16="http://schemas.microsoft.com/office/drawing/2014/main" id="{9A7A3CA7-2AF8-8BF9-0446-7E1D6C790EB4}"/>
                  </a:ext>
                </a:extLst>
              </p:cNvPr>
              <p:cNvGraphicFramePr>
                <a:graphicFrameLocks noGrp="1"/>
              </p:cNvGraphicFramePr>
              <p:nvPr>
                <p:extLst>
                  <p:ext uri="{D42A27DB-BD31-4B8C-83A1-F6EECF244321}">
                    <p14:modId xmlns:p14="http://schemas.microsoft.com/office/powerpoint/2010/main" val="1926511787"/>
                  </p:ext>
                </p:extLst>
              </p:nvPr>
            </p:nvGraphicFramePr>
            <p:xfrm>
              <a:off x="6999512" y="2899282"/>
              <a:ext cx="4365172" cy="1854200"/>
            </p:xfrm>
            <a:graphic>
              <a:graphicData uri="http://schemas.openxmlformats.org/drawingml/2006/table">
                <a:tbl>
                  <a:tblPr firstRow="1" bandRow="1">
                    <a:tableStyleId>{5940675A-B579-460E-94D1-54222C63F5DA}</a:tableStyleId>
                  </a:tblPr>
                  <a:tblGrid>
                    <a:gridCol w="1262743">
                      <a:extLst>
                        <a:ext uri="{9D8B030D-6E8A-4147-A177-3AD203B41FA5}">
                          <a16:colId xmlns:a16="http://schemas.microsoft.com/office/drawing/2014/main" val="891517067"/>
                        </a:ext>
                      </a:extLst>
                    </a:gridCol>
                    <a:gridCol w="1262743">
                      <a:extLst>
                        <a:ext uri="{9D8B030D-6E8A-4147-A177-3AD203B41FA5}">
                          <a16:colId xmlns:a16="http://schemas.microsoft.com/office/drawing/2014/main" val="1014654233"/>
                        </a:ext>
                      </a:extLst>
                    </a:gridCol>
                    <a:gridCol w="1839686">
                      <a:extLst>
                        <a:ext uri="{9D8B030D-6E8A-4147-A177-3AD203B41FA5}">
                          <a16:colId xmlns:a16="http://schemas.microsoft.com/office/drawing/2014/main" val="3031051292"/>
                        </a:ext>
                      </a:extLst>
                    </a:gridCol>
                  </a:tblGrid>
                  <a:tr h="370840">
                    <a:tc gridSpan="2">
                      <a:txBody>
                        <a:bodyPr/>
                        <a:lstStyle/>
                        <a:p>
                          <a:pPr algn="ctr" latinLnBrk="1"/>
                          <a:r>
                            <a:rPr lang="en-US" altLang="ko-KR" sz="1500" b="1" dirty="0"/>
                            <a:t>Type</a:t>
                          </a:r>
                          <a:endParaRPr lang="ko-KR" altLang="en-US" sz="1500" b="1" dirty="0"/>
                        </a:p>
                      </a:txBody>
                      <a:tcPr anchor="ctr">
                        <a:solidFill>
                          <a:schemeClr val="bg2"/>
                        </a:solidFill>
                      </a:tcPr>
                    </a:tc>
                    <a:tc hMerge="1">
                      <a:txBody>
                        <a:bodyPr/>
                        <a:lstStyle/>
                        <a:p>
                          <a:pPr latinLnBrk="1"/>
                          <a:endParaRPr lang="ko-KR" altLang="en-US"/>
                        </a:p>
                      </a:txBody>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rowSpan="2">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endParaRPr lang="ko-KR"/>
                        </a:p>
                      </a:txBody>
                      <a:tcPr anchor="ctr">
                        <a:blipFill>
                          <a:blip r:embed="rId9"/>
                          <a:stretch>
                            <a:fillRect l="-137748" t="-101639" r="-662" b="-311475"/>
                          </a:stretch>
                        </a:blipFill>
                      </a:tcPr>
                    </a:tc>
                    <a:extLst>
                      <a:ext uri="{0D108BD9-81ED-4DB2-BD59-A6C34878D82A}">
                        <a16:rowId xmlns:a16="http://schemas.microsoft.com/office/drawing/2014/main" val="3652732674"/>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endParaRPr lang="ko-KR"/>
                        </a:p>
                      </a:txBody>
                      <a:tcPr anchor="ctr">
                        <a:blipFill>
                          <a:blip r:embed="rId9"/>
                          <a:stretch>
                            <a:fillRect l="-137748" t="-201639" r="-662" b="-211475"/>
                          </a:stretch>
                        </a:blipFill>
                      </a:tcPr>
                    </a:tc>
                    <a:extLst>
                      <a:ext uri="{0D108BD9-81ED-4DB2-BD59-A6C34878D82A}">
                        <a16:rowId xmlns:a16="http://schemas.microsoft.com/office/drawing/2014/main" val="474687401"/>
                      </a:ext>
                    </a:extLst>
                  </a:tr>
                  <a:tr h="370840">
                    <a:tc rowSpan="2">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endParaRPr lang="ko-KR"/>
                        </a:p>
                      </a:txBody>
                      <a:tcPr anchor="ctr">
                        <a:blipFill>
                          <a:blip r:embed="rId9"/>
                          <a:stretch>
                            <a:fillRect l="-137748" t="-301639" r="-662" b="-111475"/>
                          </a:stretch>
                        </a:blipFill>
                      </a:tcPr>
                    </a:tc>
                    <a:extLst>
                      <a:ext uri="{0D108BD9-81ED-4DB2-BD59-A6C34878D82A}">
                        <a16:rowId xmlns:a16="http://schemas.microsoft.com/office/drawing/2014/main" val="2042073933"/>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endParaRPr lang="ko-KR"/>
                        </a:p>
                      </a:txBody>
                      <a:tcPr anchor="ctr">
                        <a:blipFill>
                          <a:blip r:embed="rId9"/>
                          <a:stretch>
                            <a:fillRect l="-137748" t="-401639" r="-662" b="-11475"/>
                          </a:stretch>
                        </a:blipFill>
                      </a:tcPr>
                    </a:tc>
                    <a:extLst>
                      <a:ext uri="{0D108BD9-81ED-4DB2-BD59-A6C34878D82A}">
                        <a16:rowId xmlns:a16="http://schemas.microsoft.com/office/drawing/2014/main" val="1363600613"/>
                      </a:ext>
                    </a:extLst>
                  </a:tr>
                </a:tbl>
              </a:graphicData>
            </a:graphic>
          </p:graphicFrame>
        </mc:Fallback>
      </mc:AlternateContent>
      <p:sp>
        <p:nvSpPr>
          <p:cNvPr id="23" name="TextBox 22">
            <a:extLst>
              <a:ext uri="{FF2B5EF4-FFF2-40B4-BE49-F238E27FC236}">
                <a16:creationId xmlns:a16="http://schemas.microsoft.com/office/drawing/2014/main" id="{FFF18276-F655-7DAF-FBE7-F4EA54E3FFE7}"/>
              </a:ext>
            </a:extLst>
          </p:cNvPr>
          <p:cNvSpPr txBox="1"/>
          <p:nvPr/>
        </p:nvSpPr>
        <p:spPr>
          <a:xfrm>
            <a:off x="6901540" y="2522866"/>
            <a:ext cx="5860692" cy="323165"/>
          </a:xfrm>
          <a:prstGeom prst="rect">
            <a:avLst/>
          </a:prstGeom>
          <a:noFill/>
        </p:spPr>
        <p:txBody>
          <a:bodyPr wrap="square" rtlCol="0">
            <a:spAutoFit/>
          </a:bodyPr>
          <a:lstStyle/>
          <a:p>
            <a:r>
              <a:rPr lang="en-US" altLang="ko-KR" sz="1500" b="1" dirty="0"/>
              <a:t>Table #. Life &amp; Safety factor values</a:t>
            </a:r>
            <a:endParaRPr lang="ko-KR" altLang="en-US" sz="1500" b="1" dirty="0"/>
          </a:p>
        </p:txBody>
      </p:sp>
    </p:spTree>
    <p:extLst>
      <p:ext uri="{BB962C8B-B14F-4D97-AF65-F5344CB8AC3E}">
        <p14:creationId xmlns:p14="http://schemas.microsoft.com/office/powerpoint/2010/main" val="483651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860CF4-FDB7-367D-A38E-2D6A183D596D}"/>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Developing process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6" name="AutoShape 2">
            <a:extLst>
              <a:ext uri="{FF2B5EF4-FFF2-40B4-BE49-F238E27FC236}">
                <a16:creationId xmlns:a16="http://schemas.microsoft.com/office/drawing/2014/main" id="{0BD0AFB0-8158-95D4-76BD-02090F18617B}"/>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3D model</a:t>
            </a:r>
          </a:p>
        </p:txBody>
      </p:sp>
      <p:sp>
        <p:nvSpPr>
          <p:cNvPr id="14" name="TextBox 13">
            <a:extLst>
              <a:ext uri="{FF2B5EF4-FFF2-40B4-BE49-F238E27FC236}">
                <a16:creationId xmlns:a16="http://schemas.microsoft.com/office/drawing/2014/main" id="{9856DC76-DDA5-B349-0436-5BF4A1B31627}"/>
              </a:ext>
            </a:extLst>
          </p:cNvPr>
          <p:cNvSpPr txBox="1"/>
          <p:nvPr/>
        </p:nvSpPr>
        <p:spPr>
          <a:xfrm>
            <a:off x="420363" y="1384800"/>
            <a:ext cx="11699619" cy="1778949"/>
          </a:xfrm>
          <a:prstGeom prst="rect">
            <a:avLst/>
          </a:prstGeom>
          <a:noFill/>
        </p:spPr>
        <p:txBody>
          <a:bodyPr wrap="square" rtlCol="0">
            <a:spAutoFit/>
          </a:bodyPr>
          <a:lstStyle/>
          <a:p>
            <a:pPr>
              <a:lnSpc>
                <a:spcPct val="150000"/>
              </a:lnSpc>
            </a:pPr>
            <a:r>
              <a:rPr lang="en-US" altLang="ko-KR" sz="1500" dirty="0"/>
              <a:t>	As can be seen from the previous structural analysis and fatigue analysis results, improvements are needed. First, in order to prevent horizontal rotation of the motor case, the existing two point contact conditions need to be improved. In this case, the existing 2 point contact conditions were improved to 3 point contact conditions. Additionally, a frame was added to the bottom right to consider the load distribution effect. Through this, it will be possible to prevent a specific frame from showing yield behavior due to distributed load.</a:t>
            </a:r>
          </a:p>
        </p:txBody>
      </p:sp>
      <p:grpSp>
        <p:nvGrpSpPr>
          <p:cNvPr id="27" name="그룹 26">
            <a:extLst>
              <a:ext uri="{FF2B5EF4-FFF2-40B4-BE49-F238E27FC236}">
                <a16:creationId xmlns:a16="http://schemas.microsoft.com/office/drawing/2014/main" id="{C902FCCC-8FF4-B8B0-3DCF-D11B25E9D827}"/>
              </a:ext>
            </a:extLst>
          </p:cNvPr>
          <p:cNvGrpSpPr/>
          <p:nvPr/>
        </p:nvGrpSpPr>
        <p:grpSpPr>
          <a:xfrm>
            <a:off x="1988759" y="3201160"/>
            <a:ext cx="8515178" cy="3202908"/>
            <a:chOff x="1988759" y="3201160"/>
            <a:chExt cx="8515178" cy="3202908"/>
          </a:xfrm>
        </p:grpSpPr>
        <p:grpSp>
          <p:nvGrpSpPr>
            <p:cNvPr id="16" name="그룹 15">
              <a:extLst>
                <a:ext uri="{FF2B5EF4-FFF2-40B4-BE49-F238E27FC236}">
                  <a16:creationId xmlns:a16="http://schemas.microsoft.com/office/drawing/2014/main" id="{2A2C0C44-9F78-761D-6856-7C44FEE9A1BB}"/>
                </a:ext>
              </a:extLst>
            </p:cNvPr>
            <p:cNvGrpSpPr/>
            <p:nvPr/>
          </p:nvGrpSpPr>
          <p:grpSpPr>
            <a:xfrm>
              <a:off x="1988759" y="3201160"/>
              <a:ext cx="8515178" cy="2681682"/>
              <a:chOff x="424518" y="1808417"/>
              <a:chExt cx="11236179" cy="3593670"/>
            </a:xfrm>
          </p:grpSpPr>
          <p:grpSp>
            <p:nvGrpSpPr>
              <p:cNvPr id="17" name="그룹 16">
                <a:extLst>
                  <a:ext uri="{FF2B5EF4-FFF2-40B4-BE49-F238E27FC236}">
                    <a16:creationId xmlns:a16="http://schemas.microsoft.com/office/drawing/2014/main" id="{391EA3C3-99BE-DB65-1BE6-9EED2656618C}"/>
                  </a:ext>
                </a:extLst>
              </p:cNvPr>
              <p:cNvGrpSpPr/>
              <p:nvPr/>
            </p:nvGrpSpPr>
            <p:grpSpPr>
              <a:xfrm>
                <a:off x="424518" y="1808417"/>
                <a:ext cx="11236179" cy="3593670"/>
                <a:chOff x="424518" y="1808417"/>
                <a:chExt cx="11236179" cy="3593670"/>
              </a:xfrm>
            </p:grpSpPr>
            <p:grpSp>
              <p:nvGrpSpPr>
                <p:cNvPr id="20" name="그룹 19">
                  <a:extLst>
                    <a:ext uri="{FF2B5EF4-FFF2-40B4-BE49-F238E27FC236}">
                      <a16:creationId xmlns:a16="http://schemas.microsoft.com/office/drawing/2014/main" id="{25519244-3E8D-0877-108E-7D0E95EDC508}"/>
                    </a:ext>
                  </a:extLst>
                </p:cNvPr>
                <p:cNvGrpSpPr/>
                <p:nvPr/>
              </p:nvGrpSpPr>
              <p:grpSpPr>
                <a:xfrm>
                  <a:off x="424518" y="1815381"/>
                  <a:ext cx="6037770" cy="3539793"/>
                  <a:chOff x="326945" y="1403577"/>
                  <a:chExt cx="6037770" cy="3539793"/>
                </a:xfrm>
              </p:grpSpPr>
              <p:pic>
                <p:nvPicPr>
                  <p:cNvPr id="24" name="그림 23">
                    <a:extLst>
                      <a:ext uri="{FF2B5EF4-FFF2-40B4-BE49-F238E27FC236}">
                        <a16:creationId xmlns:a16="http://schemas.microsoft.com/office/drawing/2014/main" id="{0BAB938D-D646-F78C-12C7-A6D8A5A6B5DB}"/>
                      </a:ext>
                    </a:extLst>
                  </p:cNvPr>
                  <p:cNvPicPr>
                    <a:picLocks noChangeAspect="1"/>
                  </p:cNvPicPr>
                  <p:nvPr/>
                </p:nvPicPr>
                <p:blipFill>
                  <a:blip r:embed="rId2"/>
                  <a:stretch>
                    <a:fillRect/>
                  </a:stretch>
                </p:blipFill>
                <p:spPr>
                  <a:xfrm>
                    <a:off x="326945" y="1537637"/>
                    <a:ext cx="4801631" cy="3405733"/>
                  </a:xfrm>
                  <a:prstGeom prst="rect">
                    <a:avLst/>
                  </a:prstGeom>
                </p:spPr>
              </p:pic>
              <p:sp>
                <p:nvSpPr>
                  <p:cNvPr id="25" name="TextBox 24">
                    <a:extLst>
                      <a:ext uri="{FF2B5EF4-FFF2-40B4-BE49-F238E27FC236}">
                        <a16:creationId xmlns:a16="http://schemas.microsoft.com/office/drawing/2014/main" id="{5ADFFAF8-2DE9-E1F4-2D92-E9424C201DA8}"/>
                      </a:ext>
                    </a:extLst>
                  </p:cNvPr>
                  <p:cNvSpPr txBox="1"/>
                  <p:nvPr/>
                </p:nvSpPr>
                <p:spPr>
                  <a:xfrm>
                    <a:off x="1563084" y="1403577"/>
                    <a:ext cx="4801631" cy="494935"/>
                  </a:xfrm>
                  <a:prstGeom prst="rect">
                    <a:avLst/>
                  </a:prstGeom>
                  <a:noFill/>
                </p:spPr>
                <p:txBody>
                  <a:bodyPr wrap="square" rtlCol="0">
                    <a:spAutoFit/>
                  </a:bodyPr>
                  <a:lstStyle/>
                  <a:p>
                    <a:pPr algn="ctr"/>
                    <a:r>
                      <a:rPr lang="en-US" altLang="ko-KR" b="1" dirty="0">
                        <a:latin typeface="현대하모니 L" panose="02020603020101020101" pitchFamily="18" charset="-127"/>
                        <a:ea typeface="현대하모니 L" panose="02020603020101020101" pitchFamily="18" charset="-127"/>
                      </a:rPr>
                      <a:t>Problem model</a:t>
                    </a:r>
                    <a:endParaRPr lang="ko-KR" altLang="en-US" b="1" dirty="0">
                      <a:latin typeface="현대하모니 L" panose="02020603020101020101" pitchFamily="18" charset="-127"/>
                      <a:ea typeface="현대하모니 L" panose="02020603020101020101" pitchFamily="18" charset="-127"/>
                    </a:endParaRPr>
                  </a:p>
                </p:txBody>
              </p:sp>
            </p:grpSp>
            <p:sp>
              <p:nvSpPr>
                <p:cNvPr id="21" name="화살표: 갈매기형 수장 20">
                  <a:extLst>
                    <a:ext uri="{FF2B5EF4-FFF2-40B4-BE49-F238E27FC236}">
                      <a16:creationId xmlns:a16="http://schemas.microsoft.com/office/drawing/2014/main" id="{0E4A2704-2D9B-4CBE-C9E0-CB7DC442D9CE}"/>
                    </a:ext>
                  </a:extLst>
                </p:cNvPr>
                <p:cNvSpPr/>
                <p:nvPr/>
              </p:nvSpPr>
              <p:spPr>
                <a:xfrm>
                  <a:off x="5636915" y="3008801"/>
                  <a:ext cx="580771" cy="1395214"/>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2" name="그림 21">
                  <a:extLst>
                    <a:ext uri="{FF2B5EF4-FFF2-40B4-BE49-F238E27FC236}">
                      <a16:creationId xmlns:a16="http://schemas.microsoft.com/office/drawing/2014/main" id="{F6C55808-E103-EA4D-DA0B-780848651D9D}"/>
                    </a:ext>
                  </a:extLst>
                </p:cNvPr>
                <p:cNvPicPr>
                  <a:picLocks noChangeAspect="1"/>
                </p:cNvPicPr>
                <p:nvPr/>
              </p:nvPicPr>
              <p:blipFill>
                <a:blip r:embed="rId3"/>
                <a:stretch>
                  <a:fillRect/>
                </a:stretch>
              </p:blipFill>
              <p:spPr>
                <a:xfrm>
                  <a:off x="6393024" y="1949441"/>
                  <a:ext cx="5267673" cy="3452646"/>
                </a:xfrm>
                <a:prstGeom prst="rect">
                  <a:avLst/>
                </a:prstGeom>
              </p:spPr>
            </p:pic>
            <p:sp>
              <p:nvSpPr>
                <p:cNvPr id="23" name="TextBox 22">
                  <a:extLst>
                    <a:ext uri="{FF2B5EF4-FFF2-40B4-BE49-F238E27FC236}">
                      <a16:creationId xmlns:a16="http://schemas.microsoft.com/office/drawing/2014/main" id="{5FA5982D-AED6-EAC9-F97B-1A44D80D25C6}"/>
                    </a:ext>
                  </a:extLst>
                </p:cNvPr>
                <p:cNvSpPr txBox="1"/>
                <p:nvPr/>
              </p:nvSpPr>
              <p:spPr>
                <a:xfrm>
                  <a:off x="5139962" y="1808417"/>
                  <a:ext cx="5267673" cy="494935"/>
                </a:xfrm>
                <a:prstGeom prst="rect">
                  <a:avLst/>
                </a:prstGeom>
                <a:noFill/>
              </p:spPr>
              <p:txBody>
                <a:bodyPr wrap="square" rtlCol="0">
                  <a:spAutoFit/>
                </a:bodyPr>
                <a:lstStyle/>
                <a:p>
                  <a:pPr algn="ctr"/>
                  <a:r>
                    <a:rPr lang="en-US" altLang="ko-KR" b="1" dirty="0">
                      <a:latin typeface="현대하모니 L" panose="02020603020101020101" pitchFamily="18" charset="-127"/>
                      <a:ea typeface="현대하모니 L" panose="02020603020101020101" pitchFamily="18" charset="-127"/>
                    </a:rPr>
                    <a:t>Developed model</a:t>
                  </a:r>
                  <a:endParaRPr lang="ko-KR" altLang="en-US" b="1" dirty="0">
                    <a:latin typeface="현대하모니 L" panose="02020603020101020101" pitchFamily="18" charset="-127"/>
                    <a:ea typeface="현대하모니 L" panose="02020603020101020101" pitchFamily="18" charset="-127"/>
                  </a:endParaRPr>
                </a:p>
              </p:txBody>
            </p:sp>
          </p:grpSp>
          <p:sp>
            <p:nvSpPr>
              <p:cNvPr id="18" name="TextBox 17">
                <a:extLst>
                  <a:ext uri="{FF2B5EF4-FFF2-40B4-BE49-F238E27FC236}">
                    <a16:creationId xmlns:a16="http://schemas.microsoft.com/office/drawing/2014/main" id="{878F01A8-2378-B2ED-0DE0-12580C5EE844}"/>
                  </a:ext>
                </a:extLst>
              </p:cNvPr>
              <p:cNvSpPr txBox="1"/>
              <p:nvPr/>
            </p:nvSpPr>
            <p:spPr>
              <a:xfrm>
                <a:off x="8392270" y="3295937"/>
                <a:ext cx="370731" cy="503178"/>
              </a:xfrm>
              <a:prstGeom prst="rect">
                <a:avLst/>
              </a:prstGeom>
              <a:noFill/>
              <a:ln w="28575">
                <a:solidFill>
                  <a:srgbClr val="FF0000"/>
                </a:solidFill>
                <a:prstDash val="dash"/>
              </a:ln>
            </p:spPr>
            <p:txBody>
              <a:bodyPr wrap="square" rtlCol="0">
                <a:spAutoFit/>
              </a:bodyPr>
              <a:lstStyle/>
              <a:p>
                <a:endParaRPr lang="ko-KR" altLang="en-US" dirty="0"/>
              </a:p>
            </p:txBody>
          </p:sp>
          <p:sp>
            <p:nvSpPr>
              <p:cNvPr id="19" name="TextBox 18">
                <a:extLst>
                  <a:ext uri="{FF2B5EF4-FFF2-40B4-BE49-F238E27FC236}">
                    <a16:creationId xmlns:a16="http://schemas.microsoft.com/office/drawing/2014/main" id="{86DDE741-2D6E-E09C-8C38-6E015738AAAD}"/>
                  </a:ext>
                </a:extLst>
              </p:cNvPr>
              <p:cNvSpPr txBox="1"/>
              <p:nvPr/>
            </p:nvSpPr>
            <p:spPr>
              <a:xfrm>
                <a:off x="8656129" y="4010286"/>
                <a:ext cx="1935671" cy="779428"/>
              </a:xfrm>
              <a:prstGeom prst="rect">
                <a:avLst/>
              </a:prstGeom>
              <a:noFill/>
              <a:ln w="28575">
                <a:solidFill>
                  <a:srgbClr val="FF0000"/>
                </a:solidFill>
                <a:prstDash val="dash"/>
              </a:ln>
            </p:spPr>
            <p:txBody>
              <a:bodyPr wrap="square" rtlCol="0">
                <a:spAutoFit/>
              </a:bodyPr>
              <a:lstStyle/>
              <a:p>
                <a:endParaRPr lang="ko-KR" altLang="en-US" dirty="0"/>
              </a:p>
            </p:txBody>
          </p:sp>
        </p:grpSp>
        <p:sp>
          <p:nvSpPr>
            <p:cNvPr id="26" name="TextBox 25">
              <a:extLst>
                <a:ext uri="{FF2B5EF4-FFF2-40B4-BE49-F238E27FC236}">
                  <a16:creationId xmlns:a16="http://schemas.microsoft.com/office/drawing/2014/main" id="{5F9F4FB5-E8D1-6C76-04BE-CD1C0D4D95E7}"/>
                </a:ext>
              </a:extLst>
            </p:cNvPr>
            <p:cNvSpPr txBox="1"/>
            <p:nvPr/>
          </p:nvSpPr>
          <p:spPr>
            <a:xfrm>
              <a:off x="1988759" y="6080903"/>
              <a:ext cx="8515178" cy="323165"/>
            </a:xfrm>
            <a:prstGeom prst="rect">
              <a:avLst/>
            </a:prstGeom>
            <a:noFill/>
          </p:spPr>
          <p:txBody>
            <a:bodyPr wrap="square" rtlCol="0">
              <a:spAutoFit/>
            </a:bodyPr>
            <a:lstStyle/>
            <a:p>
              <a:pPr algn="ctr"/>
              <a:r>
                <a:rPr lang="en-US" altLang="ko-KR" sz="1500" b="1" dirty="0"/>
                <a:t>Figure #. Problem model (left) and developed model(right)</a:t>
              </a:r>
              <a:endParaRPr lang="ko-KR" altLang="en-US" sz="1500" b="1" dirty="0"/>
            </a:p>
          </p:txBody>
        </p:sp>
      </p:grpSp>
    </p:spTree>
    <p:extLst>
      <p:ext uri="{BB962C8B-B14F-4D97-AF65-F5344CB8AC3E}">
        <p14:creationId xmlns:p14="http://schemas.microsoft.com/office/powerpoint/2010/main" val="267277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0F6E66-047C-3E2F-8CF3-433D6F3AB59E}"/>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Analysis result : developed model</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FADEF5B1-D5B0-EB7F-1D6F-CC9C05877841}"/>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Equivalent stress</a:t>
            </a:r>
          </a:p>
        </p:txBody>
      </p:sp>
      <p:sp>
        <p:nvSpPr>
          <p:cNvPr id="5" name="AutoShape 2">
            <a:extLst>
              <a:ext uri="{FF2B5EF4-FFF2-40B4-BE49-F238E27FC236}">
                <a16:creationId xmlns:a16="http://schemas.microsoft.com/office/drawing/2014/main" id="{EE3F6213-F719-128B-6547-62C24DAE4EEF}"/>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Equivalent stress</a:t>
            </a:r>
          </a:p>
        </p:txBody>
      </p:sp>
      <p:sp>
        <p:nvSpPr>
          <p:cNvPr id="9" name="TextBox 8">
            <a:extLst>
              <a:ext uri="{FF2B5EF4-FFF2-40B4-BE49-F238E27FC236}">
                <a16:creationId xmlns:a16="http://schemas.microsoft.com/office/drawing/2014/main" id="{AC51FB34-5E9A-C3AC-D3C3-1ED6623DEA17}"/>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As can be seen from the simulation results, when the maximum tension considered occurs, the stress on the frame, which was a problem during actual operation, appears as shown in the figure below. These stresses were observed to be lower than the yield stress of the material. n other words, the load distribution effect was obtained through the addition of a frame and the motor case contact condition, and as a result, a maximum stress value lower than the material's yield stress was obtained.</a:t>
            </a:r>
          </a:p>
        </p:txBody>
      </p:sp>
      <mc:AlternateContent xmlns:mc="http://schemas.openxmlformats.org/markup-compatibility/2006" xmlns:a14="http://schemas.microsoft.com/office/drawing/2010/main">
        <mc:Choice Requires="a14">
          <p:graphicFrame>
            <p:nvGraphicFramePr>
              <p:cNvPr id="10" name="표 9">
                <a:extLst>
                  <a:ext uri="{FF2B5EF4-FFF2-40B4-BE49-F238E27FC236}">
                    <a16:creationId xmlns:a16="http://schemas.microsoft.com/office/drawing/2014/main" id="{C79342E9-8DCC-4C2D-A433-DC8F5D6F1A36}"/>
                  </a:ext>
                </a:extLst>
              </p:cNvPr>
              <p:cNvGraphicFramePr>
                <a:graphicFrameLocks noGrp="1"/>
              </p:cNvGraphicFramePr>
              <p:nvPr>
                <p:extLst>
                  <p:ext uri="{D42A27DB-BD31-4B8C-83A1-F6EECF244321}">
                    <p14:modId xmlns:p14="http://schemas.microsoft.com/office/powerpoint/2010/main" val="3248189022"/>
                  </p:ext>
                </p:extLst>
              </p:nvPr>
            </p:nvGraphicFramePr>
            <p:xfrm>
              <a:off x="8421364" y="3389678"/>
              <a:ext cx="3563576" cy="1112520"/>
            </p:xfrm>
            <a:graphic>
              <a:graphicData uri="http://schemas.openxmlformats.org/drawingml/2006/table">
                <a:tbl>
                  <a:tblPr firstRow="1" bandRow="1">
                    <a:tableStyleId>{5940675A-B579-460E-94D1-54222C63F5DA}</a:tableStyleId>
                  </a:tblPr>
                  <a:tblGrid>
                    <a:gridCol w="1781788">
                      <a:extLst>
                        <a:ext uri="{9D8B030D-6E8A-4147-A177-3AD203B41FA5}">
                          <a16:colId xmlns:a16="http://schemas.microsoft.com/office/drawing/2014/main" val="891517067"/>
                        </a:ext>
                      </a:extLst>
                    </a:gridCol>
                    <a:gridCol w="1781788">
                      <a:extLst>
                        <a:ext uri="{9D8B030D-6E8A-4147-A177-3AD203B41FA5}">
                          <a16:colId xmlns:a16="http://schemas.microsoft.com/office/drawing/2014/main" val="3031051292"/>
                        </a:ext>
                      </a:extLst>
                    </a:gridCol>
                  </a:tblGrid>
                  <a:tr h="370840">
                    <a:tc>
                      <a:txBody>
                        <a:bodyPr/>
                        <a:lstStyle/>
                        <a:p>
                          <a:pPr algn="ctr" latinLnBrk="1"/>
                          <a:r>
                            <a:rPr lang="en-US" altLang="ko-KR" sz="1500" b="1" dirty="0"/>
                            <a:t>Part</a:t>
                          </a:r>
                          <a:endParaRPr lang="ko-KR" altLang="en-US" sz="1500" b="1" dirty="0"/>
                        </a:p>
                      </a:txBody>
                      <a:tcPr anchor="ctr">
                        <a:solidFill>
                          <a:schemeClr val="bg2"/>
                        </a:solidFill>
                      </a:tcPr>
                    </a:tc>
                    <a:tc>
                      <a:txBody>
                        <a:bodyPr/>
                        <a:lstStyle/>
                        <a:p>
                          <a:pPr algn="ctr" latinLnBrk="1"/>
                          <a:r>
                            <a:rPr lang="en-US" altLang="ko-KR" sz="1500" b="1" dirty="0"/>
                            <a:t>Stress value</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99 ~ 123.16[</m:t>
                                </m:r>
                                <m:r>
                                  <a:rPr lang="en-US" altLang="ko-KR" sz="1500" b="0" i="1" smtClean="0">
                                    <a:latin typeface="Cambria Math" panose="02040503050406030204" pitchFamily="18" charset="0"/>
                                  </a:rPr>
                                  <m:t>𝑀𝑃𝑎</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78 ~ 100.26 [</m:t>
                                </m:r>
                                <m:r>
                                  <a:rPr lang="en-US" altLang="ko-KR" sz="1500" b="0" i="1" smtClean="0">
                                    <a:latin typeface="Cambria Math" panose="02040503050406030204" pitchFamily="18" charset="0"/>
                                  </a:rPr>
                                  <m:t>𝑀𝑃𝑎</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474687401"/>
                      </a:ext>
                    </a:extLst>
                  </a:tr>
                </a:tbl>
              </a:graphicData>
            </a:graphic>
          </p:graphicFrame>
        </mc:Choice>
        <mc:Fallback xmlns="">
          <p:graphicFrame>
            <p:nvGraphicFramePr>
              <p:cNvPr id="10" name="표 9">
                <a:extLst>
                  <a:ext uri="{FF2B5EF4-FFF2-40B4-BE49-F238E27FC236}">
                    <a16:creationId xmlns:a16="http://schemas.microsoft.com/office/drawing/2014/main" id="{C79342E9-8DCC-4C2D-A433-DC8F5D6F1A36}"/>
                  </a:ext>
                </a:extLst>
              </p:cNvPr>
              <p:cNvGraphicFramePr>
                <a:graphicFrameLocks noGrp="1"/>
              </p:cNvGraphicFramePr>
              <p:nvPr>
                <p:extLst>
                  <p:ext uri="{D42A27DB-BD31-4B8C-83A1-F6EECF244321}">
                    <p14:modId xmlns:p14="http://schemas.microsoft.com/office/powerpoint/2010/main" val="3248189022"/>
                  </p:ext>
                </p:extLst>
              </p:nvPr>
            </p:nvGraphicFramePr>
            <p:xfrm>
              <a:off x="8421364" y="3389678"/>
              <a:ext cx="3563576" cy="1112520"/>
            </p:xfrm>
            <a:graphic>
              <a:graphicData uri="http://schemas.openxmlformats.org/drawingml/2006/table">
                <a:tbl>
                  <a:tblPr firstRow="1" bandRow="1">
                    <a:tableStyleId>{5940675A-B579-460E-94D1-54222C63F5DA}</a:tableStyleId>
                  </a:tblPr>
                  <a:tblGrid>
                    <a:gridCol w="1781788">
                      <a:extLst>
                        <a:ext uri="{9D8B030D-6E8A-4147-A177-3AD203B41FA5}">
                          <a16:colId xmlns:a16="http://schemas.microsoft.com/office/drawing/2014/main" val="891517067"/>
                        </a:ext>
                      </a:extLst>
                    </a:gridCol>
                    <a:gridCol w="1781788">
                      <a:extLst>
                        <a:ext uri="{9D8B030D-6E8A-4147-A177-3AD203B41FA5}">
                          <a16:colId xmlns:a16="http://schemas.microsoft.com/office/drawing/2014/main" val="3031051292"/>
                        </a:ext>
                      </a:extLst>
                    </a:gridCol>
                  </a:tblGrid>
                  <a:tr h="370840">
                    <a:tc>
                      <a:txBody>
                        <a:bodyPr/>
                        <a:lstStyle/>
                        <a:p>
                          <a:pPr algn="ctr" latinLnBrk="1"/>
                          <a:r>
                            <a:rPr lang="en-US" altLang="ko-KR" sz="1500" b="1" dirty="0"/>
                            <a:t>Part</a:t>
                          </a:r>
                          <a:endParaRPr lang="ko-KR" altLang="en-US" sz="1500" b="1" dirty="0"/>
                        </a:p>
                      </a:txBody>
                      <a:tcPr anchor="ctr">
                        <a:solidFill>
                          <a:schemeClr val="bg2"/>
                        </a:solidFill>
                      </a:tcPr>
                    </a:tc>
                    <a:tc>
                      <a:txBody>
                        <a:bodyPr/>
                        <a:lstStyle/>
                        <a:p>
                          <a:pPr algn="ctr" latinLnBrk="1"/>
                          <a:r>
                            <a:rPr lang="en-US" altLang="ko-KR" sz="1500" b="1" dirty="0"/>
                            <a:t>Stress value</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endParaRPr lang="ko-KR"/>
                        </a:p>
                      </a:txBody>
                      <a:tcPr anchor="ctr">
                        <a:blipFill>
                          <a:blip r:embed="rId2"/>
                          <a:stretch>
                            <a:fillRect l="-100341" t="-101639" r="-683" b="-109836"/>
                          </a:stretch>
                        </a:blipFill>
                      </a:tcPr>
                    </a:tc>
                    <a:extLst>
                      <a:ext uri="{0D108BD9-81ED-4DB2-BD59-A6C34878D82A}">
                        <a16:rowId xmlns:a16="http://schemas.microsoft.com/office/drawing/2014/main" val="3652732674"/>
                      </a:ext>
                    </a:extLst>
                  </a:tr>
                  <a:tr h="370840">
                    <a:tc>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endParaRPr lang="ko-KR"/>
                        </a:p>
                      </a:txBody>
                      <a:tcPr anchor="ctr">
                        <a:blipFill>
                          <a:blip r:embed="rId2"/>
                          <a:stretch>
                            <a:fillRect l="-100341" t="-201639" r="-683" b="-9836"/>
                          </a:stretch>
                        </a:blipFill>
                      </a:tcPr>
                    </a:tc>
                    <a:extLst>
                      <a:ext uri="{0D108BD9-81ED-4DB2-BD59-A6C34878D82A}">
                        <a16:rowId xmlns:a16="http://schemas.microsoft.com/office/drawing/2014/main" val="474687401"/>
                      </a:ext>
                    </a:extLst>
                  </a:tr>
                </a:tbl>
              </a:graphicData>
            </a:graphic>
          </p:graphicFrame>
        </mc:Fallback>
      </mc:AlternateContent>
      <p:sp>
        <p:nvSpPr>
          <p:cNvPr id="11" name="화살표: 갈매기형 수장 10">
            <a:extLst>
              <a:ext uri="{FF2B5EF4-FFF2-40B4-BE49-F238E27FC236}">
                <a16:creationId xmlns:a16="http://schemas.microsoft.com/office/drawing/2014/main" id="{7E91427F-5C65-55ED-E16C-12E1E187177F}"/>
              </a:ext>
            </a:extLst>
          </p:cNvPr>
          <p:cNvSpPr/>
          <p:nvPr/>
        </p:nvSpPr>
        <p:spPr>
          <a:xfrm rot="5400000">
            <a:off x="9922687" y="4410905"/>
            <a:ext cx="560930" cy="1263796"/>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C5E00D-FCFE-5552-7CA4-8BC7F1BD0FA9}"/>
                  </a:ext>
                </a:extLst>
              </p:cNvPr>
              <p:cNvSpPr txBox="1"/>
              <p:nvPr/>
            </p:nvSpPr>
            <p:spPr>
              <a:xfrm>
                <a:off x="9382511" y="5518092"/>
                <a:ext cx="1641283"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𝑒𝑞𝑢𝑖𝑣𝑎𝑙𝑒𝑛𝑡</m:t>
                          </m:r>
                        </m:sub>
                      </m:sSub>
                      <m:r>
                        <a:rPr lang="en-US" altLang="ko-KR" b="0" i="1" smtClean="0">
                          <a:latin typeface="Cambria Math" panose="02040503050406030204" pitchFamily="18" charset="0"/>
                        </a:rPr>
                        <m:t>&lt;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𝑌</m:t>
                          </m:r>
                        </m:sub>
                      </m:sSub>
                    </m:oMath>
                  </m:oMathPara>
                </a14:m>
                <a:endParaRPr lang="ko-KR" altLang="en-US" dirty="0"/>
              </a:p>
            </p:txBody>
          </p:sp>
        </mc:Choice>
        <mc:Fallback xmlns="">
          <p:sp>
            <p:nvSpPr>
              <p:cNvPr id="12" name="TextBox 11">
                <a:extLst>
                  <a:ext uri="{FF2B5EF4-FFF2-40B4-BE49-F238E27FC236}">
                    <a16:creationId xmlns:a16="http://schemas.microsoft.com/office/drawing/2014/main" id="{22C5E00D-FCFE-5552-7CA4-8BC7F1BD0FA9}"/>
                  </a:ext>
                </a:extLst>
              </p:cNvPr>
              <p:cNvSpPr txBox="1">
                <a:spLocks noRot="1" noChangeAspect="1" noMove="1" noResize="1" noEditPoints="1" noAdjustHandles="1" noChangeArrowheads="1" noChangeShapeType="1" noTextEdit="1"/>
              </p:cNvSpPr>
              <p:nvPr/>
            </p:nvSpPr>
            <p:spPr>
              <a:xfrm>
                <a:off x="9382511" y="5518092"/>
                <a:ext cx="1641283" cy="298415"/>
              </a:xfrm>
              <a:prstGeom prst="rect">
                <a:avLst/>
              </a:prstGeom>
              <a:blipFill>
                <a:blip r:embed="rId3"/>
                <a:stretch>
                  <a:fillRect l="-743" b="-26531"/>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4EA636E3-B708-941F-EE29-F44BE3DF31F1}"/>
              </a:ext>
            </a:extLst>
          </p:cNvPr>
          <p:cNvSpPr txBox="1"/>
          <p:nvPr/>
        </p:nvSpPr>
        <p:spPr>
          <a:xfrm>
            <a:off x="8399592" y="2989727"/>
            <a:ext cx="5860692" cy="323165"/>
          </a:xfrm>
          <a:prstGeom prst="rect">
            <a:avLst/>
          </a:prstGeom>
          <a:noFill/>
        </p:spPr>
        <p:txBody>
          <a:bodyPr wrap="square" rtlCol="0">
            <a:spAutoFit/>
          </a:bodyPr>
          <a:lstStyle/>
          <a:p>
            <a:r>
              <a:rPr lang="en-US" altLang="ko-KR" sz="1500" b="1" dirty="0"/>
              <a:t>Table #. Equivalent stress</a:t>
            </a:r>
            <a:endParaRPr lang="ko-KR" altLang="en-US" sz="1500" b="1" dirty="0"/>
          </a:p>
        </p:txBody>
      </p:sp>
      <p:grpSp>
        <p:nvGrpSpPr>
          <p:cNvPr id="19" name="그룹 18">
            <a:extLst>
              <a:ext uri="{FF2B5EF4-FFF2-40B4-BE49-F238E27FC236}">
                <a16:creationId xmlns:a16="http://schemas.microsoft.com/office/drawing/2014/main" id="{449F53D1-6DD9-A7FF-4B68-F6A97FBB83CC}"/>
              </a:ext>
            </a:extLst>
          </p:cNvPr>
          <p:cNvGrpSpPr/>
          <p:nvPr/>
        </p:nvGrpSpPr>
        <p:grpSpPr>
          <a:xfrm>
            <a:off x="520352" y="2995550"/>
            <a:ext cx="7772178" cy="3324923"/>
            <a:chOff x="520352" y="2995550"/>
            <a:chExt cx="7772178" cy="3324923"/>
          </a:xfrm>
        </p:grpSpPr>
        <p:sp>
          <p:nvSpPr>
            <p:cNvPr id="14" name="TextBox 13">
              <a:extLst>
                <a:ext uri="{FF2B5EF4-FFF2-40B4-BE49-F238E27FC236}">
                  <a16:creationId xmlns:a16="http://schemas.microsoft.com/office/drawing/2014/main" id="{7E586274-917E-69C7-C0AF-9C3A0D2B6B83}"/>
                </a:ext>
              </a:extLst>
            </p:cNvPr>
            <p:cNvSpPr txBox="1"/>
            <p:nvPr/>
          </p:nvSpPr>
          <p:spPr>
            <a:xfrm>
              <a:off x="520352" y="5997308"/>
              <a:ext cx="7772178" cy="323165"/>
            </a:xfrm>
            <a:prstGeom prst="rect">
              <a:avLst/>
            </a:prstGeom>
            <a:noFill/>
          </p:spPr>
          <p:txBody>
            <a:bodyPr wrap="square" rtlCol="0">
              <a:spAutoFit/>
            </a:bodyPr>
            <a:lstStyle/>
            <a:p>
              <a:pPr algn="ctr"/>
              <a:r>
                <a:rPr lang="en-US" altLang="ko-KR" sz="1500" b="1" dirty="0"/>
                <a:t>Figure #. Equivalent stress values</a:t>
              </a:r>
              <a:endParaRPr lang="ko-KR" altLang="en-US" sz="1500" b="1" dirty="0"/>
            </a:p>
          </p:txBody>
        </p:sp>
        <p:pic>
          <p:nvPicPr>
            <p:cNvPr id="16" name="그림 15">
              <a:extLst>
                <a:ext uri="{FF2B5EF4-FFF2-40B4-BE49-F238E27FC236}">
                  <a16:creationId xmlns:a16="http://schemas.microsoft.com/office/drawing/2014/main" id="{3D61A160-E603-61B9-15FA-380059A82634}"/>
                </a:ext>
              </a:extLst>
            </p:cNvPr>
            <p:cNvPicPr>
              <a:picLocks noChangeAspect="1"/>
            </p:cNvPicPr>
            <p:nvPr/>
          </p:nvPicPr>
          <p:blipFill>
            <a:blip r:embed="rId4"/>
            <a:stretch>
              <a:fillRect/>
            </a:stretch>
          </p:blipFill>
          <p:spPr>
            <a:xfrm>
              <a:off x="520352" y="2997586"/>
              <a:ext cx="3701277" cy="2950270"/>
            </a:xfrm>
            <a:prstGeom prst="rect">
              <a:avLst/>
            </a:prstGeom>
          </p:spPr>
        </p:pic>
        <p:pic>
          <p:nvPicPr>
            <p:cNvPr id="18" name="그림 17">
              <a:extLst>
                <a:ext uri="{FF2B5EF4-FFF2-40B4-BE49-F238E27FC236}">
                  <a16:creationId xmlns:a16="http://schemas.microsoft.com/office/drawing/2014/main" id="{5EFA7769-6C10-5E31-79A9-B165A3322315}"/>
                </a:ext>
              </a:extLst>
            </p:cNvPr>
            <p:cNvPicPr>
              <a:picLocks noChangeAspect="1"/>
            </p:cNvPicPr>
            <p:nvPr/>
          </p:nvPicPr>
          <p:blipFill>
            <a:blip r:embed="rId5"/>
            <a:stretch>
              <a:fillRect/>
            </a:stretch>
          </p:blipFill>
          <p:spPr>
            <a:xfrm>
              <a:off x="4226818" y="2995550"/>
              <a:ext cx="3959239" cy="2952305"/>
            </a:xfrm>
            <a:prstGeom prst="rect">
              <a:avLst/>
            </a:prstGeom>
          </p:spPr>
        </p:pic>
      </p:grpSp>
    </p:spTree>
    <p:extLst>
      <p:ext uri="{BB962C8B-B14F-4D97-AF65-F5344CB8AC3E}">
        <p14:creationId xmlns:p14="http://schemas.microsoft.com/office/powerpoint/2010/main" val="1197343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3A47A-3E41-7B70-AFCF-9FBD6EB91384}"/>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Introduction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5" name="TextBox 4">
            <a:extLst>
              <a:ext uri="{FF2B5EF4-FFF2-40B4-BE49-F238E27FC236}">
                <a16:creationId xmlns:a16="http://schemas.microsoft.com/office/drawing/2014/main" id="{586033CE-4FFC-CB30-1141-0BB114BF0D6E}"/>
              </a:ext>
            </a:extLst>
          </p:cNvPr>
          <p:cNvSpPr txBox="1"/>
          <p:nvPr/>
        </p:nvSpPr>
        <p:spPr>
          <a:xfrm>
            <a:off x="263781" y="947057"/>
            <a:ext cx="11699619" cy="1778949"/>
          </a:xfrm>
          <a:prstGeom prst="rect">
            <a:avLst/>
          </a:prstGeom>
          <a:noFill/>
        </p:spPr>
        <p:txBody>
          <a:bodyPr wrap="square" rtlCol="0">
            <a:spAutoFit/>
          </a:bodyPr>
          <a:lstStyle/>
          <a:p>
            <a:pPr>
              <a:lnSpc>
                <a:spcPct val="150000"/>
              </a:lnSpc>
            </a:pPr>
            <a:r>
              <a:rPr lang="en-US" altLang="ko-KR" sz="1500" dirty="0"/>
              <a:t>	In the self-made electric car introduced here, the rear wheels move according to the driving of the motor. As the motor drives, the chain sprocket rotates, transmitting power to the large sprocket and driving the rear wheel. We aim to observe problems that occur depending on the maximum operation of the motor and analyze the exact cause using ANSYS software. And, the final goal is to make development for the original model later and analyze to what extent the problem areas can be improved. The figure below shows the case portion of the electric vehicle being analyzed and the motor that runs inside.</a:t>
            </a:r>
            <a:endParaRPr lang="ko-KR" altLang="en-US" sz="1500" dirty="0"/>
          </a:p>
        </p:txBody>
      </p:sp>
      <p:grpSp>
        <p:nvGrpSpPr>
          <p:cNvPr id="2" name="그룹 1">
            <a:extLst>
              <a:ext uri="{FF2B5EF4-FFF2-40B4-BE49-F238E27FC236}">
                <a16:creationId xmlns:a16="http://schemas.microsoft.com/office/drawing/2014/main" id="{6983FBB7-B0ED-FCAB-9A88-A05FF3513E6D}"/>
              </a:ext>
            </a:extLst>
          </p:cNvPr>
          <p:cNvGrpSpPr/>
          <p:nvPr/>
        </p:nvGrpSpPr>
        <p:grpSpPr>
          <a:xfrm>
            <a:off x="370114" y="2869891"/>
            <a:ext cx="11440887" cy="3440568"/>
            <a:chOff x="370114" y="2869891"/>
            <a:chExt cx="11440887" cy="3440568"/>
          </a:xfrm>
        </p:grpSpPr>
        <p:grpSp>
          <p:nvGrpSpPr>
            <p:cNvPr id="12" name="그룹 11">
              <a:extLst>
                <a:ext uri="{FF2B5EF4-FFF2-40B4-BE49-F238E27FC236}">
                  <a16:creationId xmlns:a16="http://schemas.microsoft.com/office/drawing/2014/main" id="{8B6B34F5-0BA1-627E-186D-D186FD24DB5B}"/>
                </a:ext>
              </a:extLst>
            </p:cNvPr>
            <p:cNvGrpSpPr/>
            <p:nvPr/>
          </p:nvGrpSpPr>
          <p:grpSpPr>
            <a:xfrm>
              <a:off x="370114" y="2869891"/>
              <a:ext cx="11440886" cy="3041052"/>
              <a:chOff x="490761" y="1247919"/>
              <a:chExt cx="11018515" cy="3600669"/>
            </a:xfrm>
          </p:grpSpPr>
          <p:pic>
            <p:nvPicPr>
              <p:cNvPr id="9" name="그림 8">
                <a:extLst>
                  <a:ext uri="{FF2B5EF4-FFF2-40B4-BE49-F238E27FC236}">
                    <a16:creationId xmlns:a16="http://schemas.microsoft.com/office/drawing/2014/main" id="{0DBBAB7F-1990-D77C-38EC-5211784EE456}"/>
                  </a:ext>
                </a:extLst>
              </p:cNvPr>
              <p:cNvPicPr>
                <a:picLocks noChangeAspect="1"/>
              </p:cNvPicPr>
              <p:nvPr/>
            </p:nvPicPr>
            <p:blipFill>
              <a:blip r:embed="rId2"/>
              <a:stretch>
                <a:fillRect/>
              </a:stretch>
            </p:blipFill>
            <p:spPr>
              <a:xfrm>
                <a:off x="490761" y="1247919"/>
                <a:ext cx="3587885" cy="3587885"/>
              </a:xfrm>
              <a:prstGeom prst="rect">
                <a:avLst/>
              </a:prstGeom>
            </p:spPr>
          </p:pic>
          <p:pic>
            <p:nvPicPr>
              <p:cNvPr id="10" name="그림 9">
                <a:extLst>
                  <a:ext uri="{FF2B5EF4-FFF2-40B4-BE49-F238E27FC236}">
                    <a16:creationId xmlns:a16="http://schemas.microsoft.com/office/drawing/2014/main" id="{EBE32EE4-6894-BF5E-A52D-C9BC3ACCD40A}"/>
                  </a:ext>
                </a:extLst>
              </p:cNvPr>
              <p:cNvPicPr>
                <a:picLocks noChangeAspect="1"/>
              </p:cNvPicPr>
              <p:nvPr/>
            </p:nvPicPr>
            <p:blipFill>
              <a:blip r:embed="rId3"/>
              <a:stretch>
                <a:fillRect/>
              </a:stretch>
            </p:blipFill>
            <p:spPr>
              <a:xfrm>
                <a:off x="4078646" y="1260703"/>
                <a:ext cx="3587885" cy="3587885"/>
              </a:xfrm>
              <a:prstGeom prst="rect">
                <a:avLst/>
              </a:prstGeom>
            </p:spPr>
          </p:pic>
          <p:pic>
            <p:nvPicPr>
              <p:cNvPr id="11" name="그림 10">
                <a:extLst>
                  <a:ext uri="{FF2B5EF4-FFF2-40B4-BE49-F238E27FC236}">
                    <a16:creationId xmlns:a16="http://schemas.microsoft.com/office/drawing/2014/main" id="{35277719-503F-8731-6B0B-8351ADC6D7D3}"/>
                  </a:ext>
                </a:extLst>
              </p:cNvPr>
              <p:cNvPicPr>
                <a:picLocks noChangeAspect="1"/>
              </p:cNvPicPr>
              <p:nvPr/>
            </p:nvPicPr>
            <p:blipFill>
              <a:blip r:embed="rId4"/>
              <a:stretch>
                <a:fillRect/>
              </a:stretch>
            </p:blipFill>
            <p:spPr>
              <a:xfrm>
                <a:off x="7666531" y="1247919"/>
                <a:ext cx="3842745" cy="3600669"/>
              </a:xfrm>
              <a:prstGeom prst="rect">
                <a:avLst/>
              </a:prstGeom>
            </p:spPr>
          </p:pic>
        </p:grpSp>
        <p:sp>
          <p:nvSpPr>
            <p:cNvPr id="14" name="TextBox 13">
              <a:extLst>
                <a:ext uri="{FF2B5EF4-FFF2-40B4-BE49-F238E27FC236}">
                  <a16:creationId xmlns:a16="http://schemas.microsoft.com/office/drawing/2014/main" id="{6888D5E6-8A18-A684-7CBA-6E61B3538049}"/>
                </a:ext>
              </a:extLst>
            </p:cNvPr>
            <p:cNvSpPr txBox="1"/>
            <p:nvPr/>
          </p:nvSpPr>
          <p:spPr>
            <a:xfrm>
              <a:off x="370114" y="5987294"/>
              <a:ext cx="11440887" cy="323165"/>
            </a:xfrm>
            <a:prstGeom prst="rect">
              <a:avLst/>
            </a:prstGeom>
            <a:noFill/>
          </p:spPr>
          <p:txBody>
            <a:bodyPr wrap="square" rtlCol="0">
              <a:spAutoFit/>
            </a:bodyPr>
            <a:lstStyle/>
            <a:p>
              <a:pPr algn="ctr"/>
              <a:r>
                <a:rPr lang="en-US" altLang="ko-KR" sz="1500" b="1" dirty="0"/>
                <a:t>Figure #. Self-made electric car and its motor &amp; chain components</a:t>
              </a:r>
              <a:endParaRPr lang="ko-KR" altLang="en-US" sz="1500" b="1" dirty="0"/>
            </a:p>
          </p:txBody>
        </p:sp>
      </p:grpSp>
    </p:spTree>
    <p:extLst>
      <p:ext uri="{BB962C8B-B14F-4D97-AF65-F5344CB8AC3E}">
        <p14:creationId xmlns:p14="http://schemas.microsoft.com/office/powerpoint/2010/main" val="4027470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ED9773CF-D38C-5970-D43B-7143970AF4CB}"/>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Directional deformation</a:t>
            </a:r>
          </a:p>
        </p:txBody>
      </p:sp>
      <p:sp>
        <p:nvSpPr>
          <p:cNvPr id="4" name="TextBox 3">
            <a:extLst>
              <a:ext uri="{FF2B5EF4-FFF2-40B4-BE49-F238E27FC236}">
                <a16:creationId xmlns:a16="http://schemas.microsoft.com/office/drawing/2014/main" id="{F9F9161F-77A2-C154-5493-DAD9F779E78B}"/>
              </a:ext>
            </a:extLst>
          </p:cNvPr>
          <p:cNvSpPr txBox="1"/>
          <p:nvPr/>
        </p:nvSpPr>
        <p:spPr>
          <a:xfrm>
            <a:off x="420363" y="1394325"/>
            <a:ext cx="11699619" cy="1432700"/>
          </a:xfrm>
          <a:prstGeom prst="rect">
            <a:avLst/>
          </a:prstGeom>
          <a:noFill/>
        </p:spPr>
        <p:txBody>
          <a:bodyPr wrap="square" rtlCol="0">
            <a:spAutoFit/>
          </a:bodyPr>
          <a:lstStyle/>
          <a:p>
            <a:pPr>
              <a:lnSpc>
                <a:spcPct val="150000"/>
              </a:lnSpc>
            </a:pPr>
            <a:r>
              <a:rPr lang="en-US" altLang="ko-KR" sz="1500" dirty="0"/>
              <a:t>	In addition to frame yielding, rotation due to tension in the motor case actually became a problem. This problem caused chain loosening problem. Therefore, it is necessary to observe the deformation values ​​in each direction in the developed model. The figures below show deformation values ​​in the x, y, and z directions of the developed model. Through the corresponding figures, it is possible to check the positive effect of adding one more point contact of the motor case.</a:t>
            </a:r>
          </a:p>
        </p:txBody>
      </p:sp>
      <mc:AlternateContent xmlns:mc="http://schemas.openxmlformats.org/markup-compatibility/2006" xmlns:a14="http://schemas.microsoft.com/office/drawing/2010/main">
        <mc:Choice Requires="a14">
          <p:graphicFrame>
            <p:nvGraphicFramePr>
              <p:cNvPr id="13" name="표 12">
                <a:extLst>
                  <a:ext uri="{FF2B5EF4-FFF2-40B4-BE49-F238E27FC236}">
                    <a16:creationId xmlns:a16="http://schemas.microsoft.com/office/drawing/2014/main" id="{89927496-BF23-1925-A506-7A2631F1C21C}"/>
                  </a:ext>
                </a:extLst>
              </p:cNvPr>
              <p:cNvGraphicFramePr>
                <a:graphicFrameLocks noGrp="1"/>
              </p:cNvGraphicFramePr>
              <p:nvPr>
                <p:extLst>
                  <p:ext uri="{D42A27DB-BD31-4B8C-83A1-F6EECF244321}">
                    <p14:modId xmlns:p14="http://schemas.microsoft.com/office/powerpoint/2010/main" val="1233405555"/>
                  </p:ext>
                </p:extLst>
              </p:nvPr>
            </p:nvGraphicFramePr>
            <p:xfrm>
              <a:off x="8741228" y="3350078"/>
              <a:ext cx="3378754" cy="1483360"/>
            </p:xfrm>
            <a:graphic>
              <a:graphicData uri="http://schemas.openxmlformats.org/drawingml/2006/table">
                <a:tbl>
                  <a:tblPr firstRow="1" bandRow="1">
                    <a:tableStyleId>{5940675A-B579-460E-94D1-54222C63F5DA}</a:tableStyleId>
                  </a:tblPr>
                  <a:tblGrid>
                    <a:gridCol w="1689377">
                      <a:extLst>
                        <a:ext uri="{9D8B030D-6E8A-4147-A177-3AD203B41FA5}">
                          <a16:colId xmlns:a16="http://schemas.microsoft.com/office/drawing/2014/main" val="891517067"/>
                        </a:ext>
                      </a:extLst>
                    </a:gridCol>
                    <a:gridCol w="1689377">
                      <a:extLst>
                        <a:ext uri="{9D8B030D-6E8A-4147-A177-3AD203B41FA5}">
                          <a16:colId xmlns:a16="http://schemas.microsoft.com/office/drawing/2014/main" val="3031051292"/>
                        </a:ext>
                      </a:extLst>
                    </a:gridCol>
                  </a:tblGrid>
                  <a:tr h="370840">
                    <a:tc>
                      <a:txBody>
                        <a:bodyPr/>
                        <a:lstStyle/>
                        <a:p>
                          <a:pPr algn="ctr" latinLnBrk="1"/>
                          <a:r>
                            <a:rPr lang="en-US" altLang="ko-KR" sz="1500" b="1" dirty="0"/>
                            <a:t>Direction</a:t>
                          </a:r>
                          <a:endParaRPr lang="ko-KR" altLang="en-US" sz="1500" b="1" dirty="0"/>
                        </a:p>
                      </a:txBody>
                      <a:tcPr anchor="ctr">
                        <a:solidFill>
                          <a:schemeClr val="bg2"/>
                        </a:solidFill>
                      </a:tcPr>
                    </a:tc>
                    <a:tc>
                      <a:txBody>
                        <a:bodyPr/>
                        <a:lstStyle/>
                        <a:p>
                          <a:pPr algn="ctr" latinLnBrk="1"/>
                          <a:r>
                            <a:rPr lang="en-US" altLang="ko-KR" sz="1500" b="1" dirty="0"/>
                            <a:t>Values </a:t>
                          </a:r>
                          <a14:m>
                            <m:oMath xmlns:m="http://schemas.openxmlformats.org/officeDocument/2006/math">
                              <m:r>
                                <a:rPr lang="en-US" altLang="ko-KR" sz="1500" b="1" i="1" smtClean="0">
                                  <a:latin typeface="Cambria Math" panose="02040503050406030204" pitchFamily="18" charset="0"/>
                                </a:rPr>
                                <m:t>[</m:t>
                              </m:r>
                              <m:r>
                                <a:rPr lang="en-US" altLang="ko-KR" sz="1500" b="1" i="1" smtClean="0">
                                  <a:latin typeface="Cambria Math" panose="02040503050406030204" pitchFamily="18" charset="0"/>
                                </a:rPr>
                                <m:t>𝒎𝒎</m:t>
                              </m:r>
                              <m:r>
                                <a:rPr lang="en-US" altLang="ko-KR" sz="1500" b="1" i="1" smtClean="0">
                                  <a:latin typeface="Cambria Math" panose="02040503050406030204" pitchFamily="18" charset="0"/>
                                </a:rPr>
                                <m:t>]</m:t>
                              </m:r>
                            </m:oMath>
                          </a14:m>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X</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0.903</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Y</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1.6874</m:t>
                                </m:r>
                              </m:oMath>
                            </m:oMathPara>
                          </a14:m>
                          <a:endParaRPr lang="ko-KR" altLang="en-US" sz="1500" dirty="0"/>
                        </a:p>
                      </a:txBody>
                      <a:tcPr anchor="ctr"/>
                    </a:tc>
                    <a:extLst>
                      <a:ext uri="{0D108BD9-81ED-4DB2-BD59-A6C34878D82A}">
                        <a16:rowId xmlns:a16="http://schemas.microsoft.com/office/drawing/2014/main" val="474687401"/>
                      </a:ext>
                    </a:extLst>
                  </a:tr>
                  <a:tr h="370840">
                    <a:tc>
                      <a:txBody>
                        <a:bodyPr/>
                        <a:lstStyle/>
                        <a:p>
                          <a:pPr algn="ctr" latinLnBrk="1"/>
                          <a:r>
                            <a:rPr lang="en-US" altLang="ko-KR" sz="1500" b="1" dirty="0"/>
                            <a:t>Z</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0.3715</m:t>
                                </m:r>
                              </m:oMath>
                            </m:oMathPara>
                          </a14:m>
                          <a:endParaRPr lang="ko-KR" altLang="en-US" sz="1500" dirty="0"/>
                        </a:p>
                      </a:txBody>
                      <a:tcPr anchor="ctr"/>
                    </a:tc>
                    <a:extLst>
                      <a:ext uri="{0D108BD9-81ED-4DB2-BD59-A6C34878D82A}">
                        <a16:rowId xmlns:a16="http://schemas.microsoft.com/office/drawing/2014/main" val="2042073933"/>
                      </a:ext>
                    </a:extLst>
                  </a:tr>
                </a:tbl>
              </a:graphicData>
            </a:graphic>
          </p:graphicFrame>
        </mc:Choice>
        <mc:Fallback xmlns="">
          <p:graphicFrame>
            <p:nvGraphicFramePr>
              <p:cNvPr id="13" name="표 12">
                <a:extLst>
                  <a:ext uri="{FF2B5EF4-FFF2-40B4-BE49-F238E27FC236}">
                    <a16:creationId xmlns:a16="http://schemas.microsoft.com/office/drawing/2014/main" id="{89927496-BF23-1925-A506-7A2631F1C21C}"/>
                  </a:ext>
                </a:extLst>
              </p:cNvPr>
              <p:cNvGraphicFramePr>
                <a:graphicFrameLocks noGrp="1"/>
              </p:cNvGraphicFramePr>
              <p:nvPr>
                <p:extLst>
                  <p:ext uri="{D42A27DB-BD31-4B8C-83A1-F6EECF244321}">
                    <p14:modId xmlns:p14="http://schemas.microsoft.com/office/powerpoint/2010/main" val="1233405555"/>
                  </p:ext>
                </p:extLst>
              </p:nvPr>
            </p:nvGraphicFramePr>
            <p:xfrm>
              <a:off x="8741228" y="3350078"/>
              <a:ext cx="3378754" cy="1483360"/>
            </p:xfrm>
            <a:graphic>
              <a:graphicData uri="http://schemas.openxmlformats.org/drawingml/2006/table">
                <a:tbl>
                  <a:tblPr firstRow="1" bandRow="1">
                    <a:tableStyleId>{5940675A-B579-460E-94D1-54222C63F5DA}</a:tableStyleId>
                  </a:tblPr>
                  <a:tblGrid>
                    <a:gridCol w="1689377">
                      <a:extLst>
                        <a:ext uri="{9D8B030D-6E8A-4147-A177-3AD203B41FA5}">
                          <a16:colId xmlns:a16="http://schemas.microsoft.com/office/drawing/2014/main" val="891517067"/>
                        </a:ext>
                      </a:extLst>
                    </a:gridCol>
                    <a:gridCol w="1689377">
                      <a:extLst>
                        <a:ext uri="{9D8B030D-6E8A-4147-A177-3AD203B41FA5}">
                          <a16:colId xmlns:a16="http://schemas.microsoft.com/office/drawing/2014/main" val="3031051292"/>
                        </a:ext>
                      </a:extLst>
                    </a:gridCol>
                  </a:tblGrid>
                  <a:tr h="370840">
                    <a:tc>
                      <a:txBody>
                        <a:bodyPr/>
                        <a:lstStyle/>
                        <a:p>
                          <a:pPr algn="ctr" latinLnBrk="1"/>
                          <a:r>
                            <a:rPr lang="en-US" altLang="ko-KR" sz="1500" b="1" dirty="0"/>
                            <a:t>Direction</a:t>
                          </a:r>
                          <a:endParaRPr lang="ko-KR" altLang="en-US" sz="1500" b="1" dirty="0"/>
                        </a:p>
                      </a:txBody>
                      <a:tcPr anchor="ctr">
                        <a:solidFill>
                          <a:schemeClr val="bg2"/>
                        </a:solidFill>
                      </a:tcPr>
                    </a:tc>
                    <a:tc>
                      <a:txBody>
                        <a:bodyPr/>
                        <a:lstStyle/>
                        <a:p>
                          <a:endParaRPr lang="ko-KR"/>
                        </a:p>
                      </a:txBody>
                      <a:tcPr anchor="ctr">
                        <a:blipFill>
                          <a:blip r:embed="rId2"/>
                          <a:stretch>
                            <a:fillRect l="-100360" t="-1639" r="-719" b="-311475"/>
                          </a:stretch>
                        </a:blipFill>
                      </a:tcPr>
                    </a:tc>
                    <a:extLst>
                      <a:ext uri="{0D108BD9-81ED-4DB2-BD59-A6C34878D82A}">
                        <a16:rowId xmlns:a16="http://schemas.microsoft.com/office/drawing/2014/main" val="1340128296"/>
                      </a:ext>
                    </a:extLst>
                  </a:tr>
                  <a:tr h="370840">
                    <a:tc>
                      <a:txBody>
                        <a:bodyPr/>
                        <a:lstStyle/>
                        <a:p>
                          <a:pPr algn="ctr" latinLnBrk="1"/>
                          <a:r>
                            <a:rPr lang="en-US" altLang="ko-KR" sz="1500" b="1" dirty="0"/>
                            <a:t>X</a:t>
                          </a:r>
                          <a:endParaRPr lang="ko-KR" altLang="en-US" sz="1500" b="1" dirty="0"/>
                        </a:p>
                      </a:txBody>
                      <a:tcPr anchor="ctr">
                        <a:solidFill>
                          <a:schemeClr val="bg2"/>
                        </a:solidFill>
                      </a:tcPr>
                    </a:tc>
                    <a:tc>
                      <a:txBody>
                        <a:bodyPr/>
                        <a:lstStyle/>
                        <a:p>
                          <a:endParaRPr lang="ko-KR"/>
                        </a:p>
                      </a:txBody>
                      <a:tcPr anchor="ctr">
                        <a:blipFill>
                          <a:blip r:embed="rId2"/>
                          <a:stretch>
                            <a:fillRect l="-100360" t="-101639" r="-719" b="-211475"/>
                          </a:stretch>
                        </a:blipFill>
                      </a:tcPr>
                    </a:tc>
                    <a:extLst>
                      <a:ext uri="{0D108BD9-81ED-4DB2-BD59-A6C34878D82A}">
                        <a16:rowId xmlns:a16="http://schemas.microsoft.com/office/drawing/2014/main" val="3652732674"/>
                      </a:ext>
                    </a:extLst>
                  </a:tr>
                  <a:tr h="370840">
                    <a:tc>
                      <a:txBody>
                        <a:bodyPr/>
                        <a:lstStyle/>
                        <a:p>
                          <a:pPr algn="ctr" latinLnBrk="1"/>
                          <a:r>
                            <a:rPr lang="en-US" altLang="ko-KR" sz="1500" b="1" dirty="0"/>
                            <a:t>Y</a:t>
                          </a:r>
                          <a:endParaRPr lang="ko-KR" altLang="en-US" sz="1500" b="1" dirty="0"/>
                        </a:p>
                      </a:txBody>
                      <a:tcPr anchor="ctr">
                        <a:solidFill>
                          <a:schemeClr val="bg2"/>
                        </a:solidFill>
                      </a:tcPr>
                    </a:tc>
                    <a:tc>
                      <a:txBody>
                        <a:bodyPr/>
                        <a:lstStyle/>
                        <a:p>
                          <a:endParaRPr lang="ko-KR"/>
                        </a:p>
                      </a:txBody>
                      <a:tcPr anchor="ctr">
                        <a:blipFill>
                          <a:blip r:embed="rId2"/>
                          <a:stretch>
                            <a:fillRect l="-100360" t="-201639" r="-719" b="-111475"/>
                          </a:stretch>
                        </a:blipFill>
                      </a:tcPr>
                    </a:tc>
                    <a:extLst>
                      <a:ext uri="{0D108BD9-81ED-4DB2-BD59-A6C34878D82A}">
                        <a16:rowId xmlns:a16="http://schemas.microsoft.com/office/drawing/2014/main" val="474687401"/>
                      </a:ext>
                    </a:extLst>
                  </a:tr>
                  <a:tr h="370840">
                    <a:tc>
                      <a:txBody>
                        <a:bodyPr/>
                        <a:lstStyle/>
                        <a:p>
                          <a:pPr algn="ctr" latinLnBrk="1"/>
                          <a:r>
                            <a:rPr lang="en-US" altLang="ko-KR" sz="1500" b="1" dirty="0"/>
                            <a:t>Z</a:t>
                          </a:r>
                          <a:endParaRPr lang="ko-KR" altLang="en-US" sz="1500" b="1" dirty="0"/>
                        </a:p>
                      </a:txBody>
                      <a:tcPr anchor="ctr">
                        <a:solidFill>
                          <a:schemeClr val="bg2"/>
                        </a:solidFill>
                      </a:tcPr>
                    </a:tc>
                    <a:tc>
                      <a:txBody>
                        <a:bodyPr/>
                        <a:lstStyle/>
                        <a:p>
                          <a:endParaRPr lang="ko-KR"/>
                        </a:p>
                      </a:txBody>
                      <a:tcPr anchor="ctr">
                        <a:blipFill>
                          <a:blip r:embed="rId2"/>
                          <a:stretch>
                            <a:fillRect l="-100360" t="-301639" r="-719" b="-11475"/>
                          </a:stretch>
                        </a:blipFill>
                      </a:tcPr>
                    </a:tc>
                    <a:extLst>
                      <a:ext uri="{0D108BD9-81ED-4DB2-BD59-A6C34878D82A}">
                        <a16:rowId xmlns:a16="http://schemas.microsoft.com/office/drawing/2014/main" val="2042073933"/>
                      </a:ext>
                    </a:extLst>
                  </a:tr>
                </a:tbl>
              </a:graphicData>
            </a:graphic>
          </p:graphicFrame>
        </mc:Fallback>
      </mc:AlternateContent>
      <p:sp>
        <p:nvSpPr>
          <p:cNvPr id="14" name="TextBox 13">
            <a:extLst>
              <a:ext uri="{FF2B5EF4-FFF2-40B4-BE49-F238E27FC236}">
                <a16:creationId xmlns:a16="http://schemas.microsoft.com/office/drawing/2014/main" id="{3A3FBD9C-9E22-C3E8-850C-415FFF1705F6}"/>
              </a:ext>
            </a:extLst>
          </p:cNvPr>
          <p:cNvSpPr txBox="1"/>
          <p:nvPr/>
        </p:nvSpPr>
        <p:spPr>
          <a:xfrm>
            <a:off x="8649962" y="2950127"/>
            <a:ext cx="5860692" cy="323165"/>
          </a:xfrm>
          <a:prstGeom prst="rect">
            <a:avLst/>
          </a:prstGeom>
          <a:noFill/>
        </p:spPr>
        <p:txBody>
          <a:bodyPr wrap="square" rtlCol="0">
            <a:spAutoFit/>
          </a:bodyPr>
          <a:lstStyle/>
          <a:p>
            <a:r>
              <a:rPr lang="en-US" altLang="ko-KR" sz="1500" b="1" dirty="0"/>
              <a:t>Table #. Directional deformation</a:t>
            </a:r>
            <a:endParaRPr lang="ko-KR" altLang="en-US" sz="1500" b="1" dirty="0"/>
          </a:p>
        </p:txBody>
      </p:sp>
      <p:sp>
        <p:nvSpPr>
          <p:cNvPr id="15" name="TextBox 14">
            <a:extLst>
              <a:ext uri="{FF2B5EF4-FFF2-40B4-BE49-F238E27FC236}">
                <a16:creationId xmlns:a16="http://schemas.microsoft.com/office/drawing/2014/main" id="{E03DB7AE-A963-67FE-2096-B21FC226A56D}"/>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Analysis result : developed model</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pSp>
        <p:nvGrpSpPr>
          <p:cNvPr id="22" name="그룹 21">
            <a:extLst>
              <a:ext uri="{FF2B5EF4-FFF2-40B4-BE49-F238E27FC236}">
                <a16:creationId xmlns:a16="http://schemas.microsoft.com/office/drawing/2014/main" id="{E5E6B6D3-D1D3-7DF5-1CE7-6C735FB9554B}"/>
              </a:ext>
            </a:extLst>
          </p:cNvPr>
          <p:cNvGrpSpPr/>
          <p:nvPr/>
        </p:nvGrpSpPr>
        <p:grpSpPr>
          <a:xfrm>
            <a:off x="485576" y="3057525"/>
            <a:ext cx="8070595" cy="2989028"/>
            <a:chOff x="496462" y="3007276"/>
            <a:chExt cx="8153500" cy="2967260"/>
          </a:xfrm>
        </p:grpSpPr>
        <p:pic>
          <p:nvPicPr>
            <p:cNvPr id="21" name="그림 20">
              <a:extLst>
                <a:ext uri="{FF2B5EF4-FFF2-40B4-BE49-F238E27FC236}">
                  <a16:creationId xmlns:a16="http://schemas.microsoft.com/office/drawing/2014/main" id="{EC963E7F-BD3E-0419-EF4C-588D288C6A03}"/>
                </a:ext>
              </a:extLst>
            </p:cNvPr>
            <p:cNvPicPr>
              <a:picLocks noChangeAspect="1"/>
            </p:cNvPicPr>
            <p:nvPr/>
          </p:nvPicPr>
          <p:blipFill>
            <a:blip r:embed="rId3"/>
            <a:stretch>
              <a:fillRect/>
            </a:stretch>
          </p:blipFill>
          <p:spPr>
            <a:xfrm>
              <a:off x="5868857" y="3007276"/>
              <a:ext cx="2781105" cy="2528977"/>
            </a:xfrm>
            <a:prstGeom prst="rect">
              <a:avLst/>
            </a:prstGeom>
          </p:spPr>
        </p:pic>
        <p:grpSp>
          <p:nvGrpSpPr>
            <p:cNvPr id="5" name="그룹 4">
              <a:extLst>
                <a:ext uri="{FF2B5EF4-FFF2-40B4-BE49-F238E27FC236}">
                  <a16:creationId xmlns:a16="http://schemas.microsoft.com/office/drawing/2014/main" id="{6597C788-BC6B-0D9F-AA4C-00023B6A470E}"/>
                </a:ext>
              </a:extLst>
            </p:cNvPr>
            <p:cNvGrpSpPr/>
            <p:nvPr/>
          </p:nvGrpSpPr>
          <p:grpSpPr>
            <a:xfrm>
              <a:off x="507348" y="4855726"/>
              <a:ext cx="8059708" cy="1118810"/>
              <a:chOff x="507348" y="4914459"/>
              <a:chExt cx="8495137" cy="1154512"/>
            </a:xfrm>
          </p:grpSpPr>
          <p:pic>
            <p:nvPicPr>
              <p:cNvPr id="9" name="그림 8">
                <a:extLst>
                  <a:ext uri="{FF2B5EF4-FFF2-40B4-BE49-F238E27FC236}">
                    <a16:creationId xmlns:a16="http://schemas.microsoft.com/office/drawing/2014/main" id="{A44C88A8-3F0B-5326-7AA2-97834C07F232}"/>
                  </a:ext>
                </a:extLst>
              </p:cNvPr>
              <p:cNvPicPr>
                <a:picLocks noChangeAspect="1"/>
              </p:cNvPicPr>
              <p:nvPr/>
            </p:nvPicPr>
            <p:blipFill>
              <a:blip r:embed="rId4"/>
              <a:stretch>
                <a:fillRect/>
              </a:stretch>
            </p:blipFill>
            <p:spPr>
              <a:xfrm>
                <a:off x="6158515" y="4914459"/>
                <a:ext cx="698061" cy="702241"/>
              </a:xfrm>
              <a:prstGeom prst="rect">
                <a:avLst/>
              </a:prstGeom>
            </p:spPr>
          </p:pic>
          <p:sp>
            <p:nvSpPr>
              <p:cNvPr id="7" name="TextBox 6">
                <a:extLst>
                  <a:ext uri="{FF2B5EF4-FFF2-40B4-BE49-F238E27FC236}">
                    <a16:creationId xmlns:a16="http://schemas.microsoft.com/office/drawing/2014/main" id="{1C6C7CAF-0CAE-684A-BDFD-EABE69492EA8}"/>
                  </a:ext>
                </a:extLst>
              </p:cNvPr>
              <p:cNvSpPr txBox="1"/>
              <p:nvPr/>
            </p:nvSpPr>
            <p:spPr>
              <a:xfrm>
                <a:off x="507348" y="5718274"/>
                <a:ext cx="8495137" cy="350697"/>
              </a:xfrm>
              <a:prstGeom prst="rect">
                <a:avLst/>
              </a:prstGeom>
              <a:noFill/>
            </p:spPr>
            <p:txBody>
              <a:bodyPr wrap="square" rtlCol="0">
                <a:spAutoFit/>
              </a:bodyPr>
              <a:lstStyle/>
              <a:p>
                <a:pPr algn="ctr"/>
                <a:r>
                  <a:rPr lang="en-US" altLang="ko-KR" sz="1500" b="1" dirty="0"/>
                  <a:t>Figure #. Directional deformation values (</a:t>
                </a:r>
                <a:r>
                  <a:rPr lang="en-US" altLang="ko-KR" sz="1500" b="1" dirty="0" err="1"/>
                  <a:t>x,y,z</a:t>
                </a:r>
                <a:r>
                  <a:rPr lang="en-US" altLang="ko-KR" sz="1500" b="1" dirty="0"/>
                  <a:t> respectively) </a:t>
                </a:r>
                <a:endParaRPr lang="ko-KR" altLang="en-US" sz="1500" b="1" dirty="0"/>
              </a:p>
            </p:txBody>
          </p:sp>
        </p:grpSp>
        <p:pic>
          <p:nvPicPr>
            <p:cNvPr id="17" name="그림 16">
              <a:extLst>
                <a:ext uri="{FF2B5EF4-FFF2-40B4-BE49-F238E27FC236}">
                  <a16:creationId xmlns:a16="http://schemas.microsoft.com/office/drawing/2014/main" id="{67E08EEC-4166-AE6D-8B77-D0B65696231B}"/>
                </a:ext>
              </a:extLst>
            </p:cNvPr>
            <p:cNvPicPr>
              <a:picLocks noChangeAspect="1"/>
            </p:cNvPicPr>
            <p:nvPr/>
          </p:nvPicPr>
          <p:blipFill>
            <a:blip r:embed="rId5"/>
            <a:stretch>
              <a:fillRect/>
            </a:stretch>
          </p:blipFill>
          <p:spPr>
            <a:xfrm>
              <a:off x="496462" y="3007276"/>
              <a:ext cx="2698200" cy="2521231"/>
            </a:xfrm>
            <a:prstGeom prst="rect">
              <a:avLst/>
            </a:prstGeom>
          </p:spPr>
        </p:pic>
        <p:pic>
          <p:nvPicPr>
            <p:cNvPr id="19" name="그림 18">
              <a:extLst>
                <a:ext uri="{FF2B5EF4-FFF2-40B4-BE49-F238E27FC236}">
                  <a16:creationId xmlns:a16="http://schemas.microsoft.com/office/drawing/2014/main" id="{9980C12E-455C-D1AA-2367-2E7E8132D152}"/>
                </a:ext>
              </a:extLst>
            </p:cNvPr>
            <p:cNvPicPr>
              <a:picLocks noChangeAspect="1"/>
            </p:cNvPicPr>
            <p:nvPr/>
          </p:nvPicPr>
          <p:blipFill>
            <a:blip r:embed="rId6"/>
            <a:stretch>
              <a:fillRect/>
            </a:stretch>
          </p:blipFill>
          <p:spPr>
            <a:xfrm>
              <a:off x="3194662" y="3007276"/>
              <a:ext cx="2674195" cy="2521231"/>
            </a:xfrm>
            <a:prstGeom prst="rect">
              <a:avLst/>
            </a:prstGeom>
          </p:spPr>
        </p:pic>
      </p:grpSp>
    </p:spTree>
    <p:extLst>
      <p:ext uri="{BB962C8B-B14F-4D97-AF65-F5344CB8AC3E}">
        <p14:creationId xmlns:p14="http://schemas.microsoft.com/office/powerpoint/2010/main" val="3225467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A6927-BFC4-1F3F-59DD-EE2A82726045}"/>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Fatigue analysis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C91FC0B6-1562-8BDA-2A18-C28D2FE62F43}"/>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Fatigue analysis result</a:t>
            </a:r>
          </a:p>
        </p:txBody>
      </p:sp>
      <p:sp>
        <p:nvSpPr>
          <p:cNvPr id="5" name="TextBox 4">
            <a:extLst>
              <a:ext uri="{FF2B5EF4-FFF2-40B4-BE49-F238E27FC236}">
                <a16:creationId xmlns:a16="http://schemas.microsoft.com/office/drawing/2014/main" id="{32AAE998-0E03-0A2D-B67D-FCB4D45C30EB}"/>
              </a:ext>
            </a:extLst>
          </p:cNvPr>
          <p:cNvSpPr txBox="1"/>
          <p:nvPr/>
        </p:nvSpPr>
        <p:spPr>
          <a:xfrm>
            <a:off x="420363" y="1384800"/>
            <a:ext cx="11699619" cy="1086451"/>
          </a:xfrm>
          <a:prstGeom prst="rect">
            <a:avLst/>
          </a:prstGeom>
          <a:noFill/>
        </p:spPr>
        <p:txBody>
          <a:bodyPr wrap="square" rtlCol="0">
            <a:spAutoFit/>
          </a:bodyPr>
          <a:lstStyle/>
          <a:p>
            <a:pPr>
              <a:lnSpc>
                <a:spcPct val="150000"/>
              </a:lnSpc>
            </a:pPr>
            <a:r>
              <a:rPr lang="en-US" altLang="ko-KR" sz="1500" dirty="0"/>
              <a:t>	The improved model that added 3 points and a frame also utilized the same fatigue analysis conditions as the previous problem model. The following figures show the fatigue analysis results for the improved model. Since high stress concentrated values are unreliable, the values around the interested part are averaged to use.</a:t>
            </a:r>
          </a:p>
        </p:txBody>
      </p:sp>
      <p:grpSp>
        <p:nvGrpSpPr>
          <p:cNvPr id="24" name="그룹 23">
            <a:extLst>
              <a:ext uri="{FF2B5EF4-FFF2-40B4-BE49-F238E27FC236}">
                <a16:creationId xmlns:a16="http://schemas.microsoft.com/office/drawing/2014/main" id="{1CF14AF2-2F38-8238-B9B0-F61D5D632E69}"/>
              </a:ext>
            </a:extLst>
          </p:cNvPr>
          <p:cNvGrpSpPr/>
          <p:nvPr/>
        </p:nvGrpSpPr>
        <p:grpSpPr>
          <a:xfrm>
            <a:off x="510595" y="2495530"/>
            <a:ext cx="6390945" cy="4036874"/>
            <a:chOff x="510595" y="2495530"/>
            <a:chExt cx="6390945" cy="4036874"/>
          </a:xfrm>
        </p:grpSpPr>
        <p:grpSp>
          <p:nvGrpSpPr>
            <p:cNvPr id="13" name="그룹 12">
              <a:extLst>
                <a:ext uri="{FF2B5EF4-FFF2-40B4-BE49-F238E27FC236}">
                  <a16:creationId xmlns:a16="http://schemas.microsoft.com/office/drawing/2014/main" id="{40BC81CC-30FD-DD55-31A6-F953A743808D}"/>
                </a:ext>
              </a:extLst>
            </p:cNvPr>
            <p:cNvGrpSpPr/>
            <p:nvPr/>
          </p:nvGrpSpPr>
          <p:grpSpPr>
            <a:xfrm>
              <a:off x="510595" y="2495530"/>
              <a:ext cx="6390945" cy="4036874"/>
              <a:chOff x="510595" y="2593501"/>
              <a:chExt cx="6390945" cy="4036874"/>
            </a:xfrm>
          </p:grpSpPr>
          <p:grpSp>
            <p:nvGrpSpPr>
              <p:cNvPr id="2" name="그룹 1">
                <a:extLst>
                  <a:ext uri="{FF2B5EF4-FFF2-40B4-BE49-F238E27FC236}">
                    <a16:creationId xmlns:a16="http://schemas.microsoft.com/office/drawing/2014/main" id="{69CB2B9E-9DA9-D478-7B17-A812267AC789}"/>
                  </a:ext>
                </a:extLst>
              </p:cNvPr>
              <p:cNvGrpSpPr/>
              <p:nvPr/>
            </p:nvGrpSpPr>
            <p:grpSpPr>
              <a:xfrm>
                <a:off x="510595" y="2593501"/>
                <a:ext cx="6390945" cy="3644013"/>
                <a:chOff x="510595" y="2593501"/>
                <a:chExt cx="6390945" cy="3644013"/>
              </a:xfrm>
            </p:grpSpPr>
            <p:sp>
              <p:nvSpPr>
                <p:cNvPr id="6" name="TextBox 5">
                  <a:extLst>
                    <a:ext uri="{FF2B5EF4-FFF2-40B4-BE49-F238E27FC236}">
                      <a16:creationId xmlns:a16="http://schemas.microsoft.com/office/drawing/2014/main" id="{31F5AFDB-9E27-9890-961A-AF213E2EFB39}"/>
                    </a:ext>
                  </a:extLst>
                </p:cNvPr>
                <p:cNvSpPr txBox="1"/>
                <p:nvPr/>
              </p:nvSpPr>
              <p:spPr>
                <a:xfrm>
                  <a:off x="521480" y="2593501"/>
                  <a:ext cx="4964919" cy="1819345"/>
                </a:xfrm>
                <a:prstGeom prst="rect">
                  <a:avLst/>
                </a:prstGeom>
                <a:noFill/>
                <a:ln w="19050">
                  <a:solidFill>
                    <a:srgbClr val="FF0000"/>
                  </a:solidFill>
                  <a:prstDash val="dash"/>
                </a:ln>
              </p:spPr>
              <p:txBody>
                <a:bodyPr wrap="square" rtlCol="0">
                  <a:spAutoFit/>
                </a:bodyPr>
                <a:lstStyle/>
                <a:p>
                  <a:endParaRPr lang="ko-KR" altLang="en-US" dirty="0"/>
                </a:p>
              </p:txBody>
            </p:sp>
            <p:sp>
              <p:nvSpPr>
                <p:cNvPr id="7" name="TextBox 6">
                  <a:extLst>
                    <a:ext uri="{FF2B5EF4-FFF2-40B4-BE49-F238E27FC236}">
                      <a16:creationId xmlns:a16="http://schemas.microsoft.com/office/drawing/2014/main" id="{7920A901-5518-36B5-7E01-9CA4A767645C}"/>
                    </a:ext>
                  </a:extLst>
                </p:cNvPr>
                <p:cNvSpPr txBox="1"/>
                <p:nvPr/>
              </p:nvSpPr>
              <p:spPr>
                <a:xfrm>
                  <a:off x="532365" y="4416995"/>
                  <a:ext cx="4964919" cy="1819345"/>
                </a:xfrm>
                <a:prstGeom prst="rect">
                  <a:avLst/>
                </a:prstGeom>
                <a:noFill/>
                <a:ln w="19050">
                  <a:solidFill>
                    <a:srgbClr val="FF0000"/>
                  </a:solidFill>
                  <a:prstDash val="dash"/>
                </a:ln>
              </p:spPr>
              <p:txBody>
                <a:bodyPr wrap="square" rtlCol="0">
                  <a:spAutoFit/>
                </a:bodyPr>
                <a:lstStyle/>
                <a:p>
                  <a:endParaRPr lang="ko-KR"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21372-15D3-84F9-1197-1E1AFBCE6377}"/>
                        </a:ext>
                      </a:extLst>
                    </p:cNvPr>
                    <p:cNvSpPr txBox="1"/>
                    <p:nvPr/>
                  </p:nvSpPr>
                  <p:spPr>
                    <a:xfrm>
                      <a:off x="5595897" y="3336765"/>
                      <a:ext cx="1305643" cy="553998"/>
                    </a:xfrm>
                    <a:prstGeom prst="rect">
                      <a:avLst/>
                    </a:prstGeom>
                    <a:noFill/>
                  </p:spPr>
                  <p:txBody>
                    <a:bodyPr wrap="square" rtlCol="0">
                      <a:spAutoFit/>
                    </a:bodyPr>
                    <a:lstStyle/>
                    <a:p>
                      <a:pPr algn="ctr"/>
                      <a14:m>
                        <m:oMath xmlns:m="http://schemas.openxmlformats.org/officeDocument/2006/math">
                          <m:r>
                            <m:rPr>
                              <m:sty m:val="p"/>
                            </m:rPr>
                            <a:rPr lang="en-US" altLang="ko-KR" sz="1500" i="1">
                              <a:solidFill>
                                <a:srgbClr val="FF0000"/>
                              </a:solidFill>
                              <a:latin typeface="Cambria Math" panose="02040503050406030204" pitchFamily="18" charset="0"/>
                            </a:rPr>
                            <m:t>F</m:t>
                          </m:r>
                          <m:r>
                            <m:rPr>
                              <m:sty m:val="p"/>
                            </m:rPr>
                            <a:rPr lang="en-US" altLang="ko-KR" sz="1500" b="0" i="1" dirty="0">
                              <a:solidFill>
                                <a:srgbClr val="FF0000"/>
                              </a:solidFill>
                              <a:latin typeface="Cambria Math" panose="02040503050406030204" pitchFamily="18" charset="0"/>
                            </a:rPr>
                            <m:t>ront</m:t>
                          </m:r>
                        </m:oMath>
                      </a14:m>
                      <a:r>
                        <a:rPr lang="en-US" altLang="ko-KR" sz="1500" b="0" dirty="0">
                          <a:solidFill>
                            <a:srgbClr val="FF0000"/>
                          </a:solidFill>
                        </a:rPr>
                        <a:t> frame</a:t>
                      </a:r>
                    </a:p>
                    <a:p>
                      <a:pPr algn="ctr"/>
                      <a:r>
                        <a:rPr lang="en-US" altLang="ko-KR" sz="1500" dirty="0">
                          <a:solidFill>
                            <a:srgbClr val="FF0000"/>
                          </a:solidFill>
                        </a:rPr>
                        <a:t>(life / SF)</a:t>
                      </a:r>
                      <a:r>
                        <a:rPr lang="en-US" altLang="ko-KR" sz="1500" b="0" dirty="0">
                          <a:solidFill>
                            <a:srgbClr val="FF0000"/>
                          </a:solidFill>
                        </a:rPr>
                        <a:t> </a:t>
                      </a:r>
                    </a:p>
                  </p:txBody>
                </p:sp>
              </mc:Choice>
              <mc:Fallback xmlns="">
                <p:sp>
                  <p:nvSpPr>
                    <p:cNvPr id="8" name="TextBox 7">
                      <a:extLst>
                        <a:ext uri="{FF2B5EF4-FFF2-40B4-BE49-F238E27FC236}">
                          <a16:creationId xmlns:a16="http://schemas.microsoft.com/office/drawing/2014/main" id="{53021372-15D3-84F9-1197-1E1AFBCE6377}"/>
                        </a:ext>
                      </a:extLst>
                    </p:cNvPr>
                    <p:cNvSpPr txBox="1">
                      <a:spLocks noRot="1" noChangeAspect="1" noMove="1" noResize="1" noEditPoints="1" noAdjustHandles="1" noChangeArrowheads="1" noChangeShapeType="1" noTextEdit="1"/>
                    </p:cNvSpPr>
                    <p:nvPr/>
                  </p:nvSpPr>
                  <p:spPr>
                    <a:xfrm>
                      <a:off x="5595897" y="3336765"/>
                      <a:ext cx="1305643" cy="553998"/>
                    </a:xfrm>
                    <a:prstGeom prst="rect">
                      <a:avLst/>
                    </a:prstGeom>
                    <a:blipFill>
                      <a:blip r:embed="rId2"/>
                      <a:stretch>
                        <a:fillRect t="-2198" b="-10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82F627-2091-096B-4B9C-FFAFE8597CC1}"/>
                        </a:ext>
                      </a:extLst>
                    </p:cNvPr>
                    <p:cNvSpPr txBox="1"/>
                    <p:nvPr/>
                  </p:nvSpPr>
                  <p:spPr>
                    <a:xfrm>
                      <a:off x="5617669" y="5150035"/>
                      <a:ext cx="1283871" cy="553998"/>
                    </a:xfrm>
                    <a:prstGeom prst="rect">
                      <a:avLst/>
                    </a:prstGeom>
                    <a:noFill/>
                  </p:spPr>
                  <p:txBody>
                    <a:bodyPr wrap="square" rtlCol="0">
                      <a:spAutoFit/>
                    </a:bodyPr>
                    <a:lstStyle/>
                    <a:p>
                      <a:pPr algn="ctr"/>
                      <a14:m>
                        <m:oMath xmlns:m="http://schemas.openxmlformats.org/officeDocument/2006/math">
                          <m:r>
                            <m:rPr>
                              <m:sty m:val="p"/>
                            </m:rPr>
                            <a:rPr lang="en-US" altLang="ko-KR" sz="1500" i="1" smtClean="0">
                              <a:solidFill>
                                <a:srgbClr val="FF0000"/>
                              </a:solidFill>
                              <a:latin typeface="Cambria Math" panose="02040503050406030204" pitchFamily="18" charset="0"/>
                            </a:rPr>
                            <m:t>R</m:t>
                          </m:r>
                        </m:oMath>
                      </a14:m>
                      <a:r>
                        <a:rPr lang="en-US" altLang="ko-KR" sz="1500" b="0" dirty="0">
                          <a:solidFill>
                            <a:srgbClr val="FF0000"/>
                          </a:solidFill>
                        </a:rPr>
                        <a:t>ear frame</a:t>
                      </a:r>
                    </a:p>
                    <a:p>
                      <a:pPr algn="ctr"/>
                      <a:r>
                        <a:rPr lang="en-US" altLang="ko-KR" sz="1500" dirty="0">
                          <a:solidFill>
                            <a:srgbClr val="FF0000"/>
                          </a:solidFill>
                        </a:rPr>
                        <a:t>(life / SF)</a:t>
                      </a:r>
                      <a:r>
                        <a:rPr lang="en-US" altLang="ko-KR" sz="1500" b="0" dirty="0">
                          <a:solidFill>
                            <a:srgbClr val="FF0000"/>
                          </a:solidFill>
                        </a:rPr>
                        <a:t> </a:t>
                      </a:r>
                    </a:p>
                  </p:txBody>
                </p:sp>
              </mc:Choice>
              <mc:Fallback xmlns="">
                <p:sp>
                  <p:nvSpPr>
                    <p:cNvPr id="9" name="TextBox 8">
                      <a:extLst>
                        <a:ext uri="{FF2B5EF4-FFF2-40B4-BE49-F238E27FC236}">
                          <a16:creationId xmlns:a16="http://schemas.microsoft.com/office/drawing/2014/main" id="{C482F627-2091-096B-4B9C-FFAFE8597CC1}"/>
                        </a:ext>
                      </a:extLst>
                    </p:cNvPr>
                    <p:cNvSpPr txBox="1">
                      <a:spLocks noRot="1" noChangeAspect="1" noMove="1" noResize="1" noEditPoints="1" noAdjustHandles="1" noChangeArrowheads="1" noChangeShapeType="1" noTextEdit="1"/>
                    </p:cNvSpPr>
                    <p:nvPr/>
                  </p:nvSpPr>
                  <p:spPr>
                    <a:xfrm>
                      <a:off x="5617669" y="5150035"/>
                      <a:ext cx="1283871" cy="553998"/>
                    </a:xfrm>
                    <a:prstGeom prst="rect">
                      <a:avLst/>
                    </a:prstGeom>
                    <a:blipFill>
                      <a:blip r:embed="rId3"/>
                      <a:stretch>
                        <a:fillRect t="-2198" b="-9890"/>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F8C660DD-EDEE-F058-C651-C6555B75AD8A}"/>
                    </a:ext>
                  </a:extLst>
                </p:cNvPr>
                <p:cNvSpPr txBox="1"/>
                <p:nvPr/>
              </p:nvSpPr>
              <p:spPr>
                <a:xfrm>
                  <a:off x="510595" y="2594675"/>
                  <a:ext cx="4964919" cy="1819345"/>
                </a:xfrm>
                <a:prstGeom prst="rect">
                  <a:avLst/>
                </a:prstGeom>
                <a:noFill/>
                <a:ln w="19050">
                  <a:solidFill>
                    <a:srgbClr val="FF0000"/>
                  </a:solidFill>
                  <a:prstDash val="dash"/>
                </a:ln>
              </p:spPr>
              <p:txBody>
                <a:bodyPr wrap="square" rtlCol="0">
                  <a:spAutoFit/>
                </a:bodyPr>
                <a:lstStyle/>
                <a:p>
                  <a:endParaRPr lang="ko-KR" altLang="en-US" dirty="0"/>
                </a:p>
              </p:txBody>
            </p:sp>
            <p:sp>
              <p:nvSpPr>
                <p:cNvPr id="11" name="TextBox 10">
                  <a:extLst>
                    <a:ext uri="{FF2B5EF4-FFF2-40B4-BE49-F238E27FC236}">
                      <a16:creationId xmlns:a16="http://schemas.microsoft.com/office/drawing/2014/main" id="{1633C678-8DFA-B7C8-A7F6-39B74957F2B3}"/>
                    </a:ext>
                  </a:extLst>
                </p:cNvPr>
                <p:cNvSpPr txBox="1"/>
                <p:nvPr/>
              </p:nvSpPr>
              <p:spPr>
                <a:xfrm>
                  <a:off x="521480" y="4418169"/>
                  <a:ext cx="4964919" cy="1819345"/>
                </a:xfrm>
                <a:prstGeom prst="rect">
                  <a:avLst/>
                </a:prstGeom>
                <a:noFill/>
                <a:ln w="19050">
                  <a:solidFill>
                    <a:srgbClr val="FF0000"/>
                  </a:solidFill>
                  <a:prstDash val="dash"/>
                </a:ln>
              </p:spPr>
              <p:txBody>
                <a:bodyPr wrap="square" rtlCol="0">
                  <a:spAutoFit/>
                </a:bodyPr>
                <a:lstStyle/>
                <a:p>
                  <a:endParaRPr lang="ko-KR" altLang="en-US" dirty="0"/>
                </a:p>
              </p:txBody>
            </p:sp>
          </p:grpSp>
          <p:sp>
            <p:nvSpPr>
              <p:cNvPr id="12" name="TextBox 11">
                <a:extLst>
                  <a:ext uri="{FF2B5EF4-FFF2-40B4-BE49-F238E27FC236}">
                    <a16:creationId xmlns:a16="http://schemas.microsoft.com/office/drawing/2014/main" id="{BC553B36-8A07-7E78-FEEB-C70CCABAF593}"/>
                  </a:ext>
                </a:extLst>
              </p:cNvPr>
              <p:cNvSpPr txBox="1"/>
              <p:nvPr/>
            </p:nvSpPr>
            <p:spPr>
              <a:xfrm>
                <a:off x="532366" y="6307210"/>
                <a:ext cx="4964920" cy="323165"/>
              </a:xfrm>
              <a:prstGeom prst="rect">
                <a:avLst/>
              </a:prstGeom>
              <a:noFill/>
            </p:spPr>
            <p:txBody>
              <a:bodyPr wrap="square" rtlCol="0">
                <a:spAutoFit/>
              </a:bodyPr>
              <a:lstStyle/>
              <a:p>
                <a:pPr algn="ctr"/>
                <a:r>
                  <a:rPr lang="en-US" altLang="ko-KR" sz="1500" b="1" dirty="0"/>
                  <a:t>Figure #. Life, safety factor</a:t>
                </a:r>
                <a:endParaRPr lang="ko-KR" altLang="en-US" sz="1500" b="1" dirty="0"/>
              </a:p>
            </p:txBody>
          </p:sp>
        </p:grpSp>
        <p:pic>
          <p:nvPicPr>
            <p:cNvPr id="15" name="그림 14">
              <a:extLst>
                <a:ext uri="{FF2B5EF4-FFF2-40B4-BE49-F238E27FC236}">
                  <a16:creationId xmlns:a16="http://schemas.microsoft.com/office/drawing/2014/main" id="{3C652543-7C2B-5A18-AF26-D09738FB6A03}"/>
                </a:ext>
              </a:extLst>
            </p:cNvPr>
            <p:cNvPicPr>
              <a:picLocks noChangeAspect="1"/>
            </p:cNvPicPr>
            <p:nvPr/>
          </p:nvPicPr>
          <p:blipFill>
            <a:blip r:embed="rId4"/>
            <a:stretch>
              <a:fillRect/>
            </a:stretch>
          </p:blipFill>
          <p:spPr>
            <a:xfrm>
              <a:off x="540081" y="2528862"/>
              <a:ext cx="2616775" cy="1786014"/>
            </a:xfrm>
            <a:prstGeom prst="rect">
              <a:avLst/>
            </a:prstGeom>
          </p:spPr>
        </p:pic>
        <p:pic>
          <p:nvPicPr>
            <p:cNvPr id="17" name="그림 16">
              <a:extLst>
                <a:ext uri="{FF2B5EF4-FFF2-40B4-BE49-F238E27FC236}">
                  <a16:creationId xmlns:a16="http://schemas.microsoft.com/office/drawing/2014/main" id="{23E8B90F-07A8-4DE3-B06E-B9D58D10FDA6}"/>
                </a:ext>
              </a:extLst>
            </p:cNvPr>
            <p:cNvPicPr>
              <a:picLocks noChangeAspect="1"/>
            </p:cNvPicPr>
            <p:nvPr/>
          </p:nvPicPr>
          <p:blipFill>
            <a:blip r:embed="rId5"/>
            <a:stretch>
              <a:fillRect/>
            </a:stretch>
          </p:blipFill>
          <p:spPr>
            <a:xfrm>
              <a:off x="3153686" y="2519359"/>
              <a:ext cx="2310942" cy="1779598"/>
            </a:xfrm>
            <a:prstGeom prst="rect">
              <a:avLst/>
            </a:prstGeom>
          </p:spPr>
        </p:pic>
        <p:pic>
          <p:nvPicPr>
            <p:cNvPr id="19" name="그림 18">
              <a:extLst>
                <a:ext uri="{FF2B5EF4-FFF2-40B4-BE49-F238E27FC236}">
                  <a16:creationId xmlns:a16="http://schemas.microsoft.com/office/drawing/2014/main" id="{EA1AD62B-4670-AB7B-BE3D-F40A4A39FDE2}"/>
                </a:ext>
              </a:extLst>
            </p:cNvPr>
            <p:cNvPicPr>
              <a:picLocks noChangeAspect="1"/>
            </p:cNvPicPr>
            <p:nvPr/>
          </p:nvPicPr>
          <p:blipFill>
            <a:blip r:embed="rId6"/>
            <a:stretch>
              <a:fillRect/>
            </a:stretch>
          </p:blipFill>
          <p:spPr>
            <a:xfrm>
              <a:off x="540080" y="4342531"/>
              <a:ext cx="2613605" cy="1775771"/>
            </a:xfrm>
            <a:prstGeom prst="rect">
              <a:avLst/>
            </a:prstGeom>
          </p:spPr>
        </p:pic>
        <p:pic>
          <p:nvPicPr>
            <p:cNvPr id="21" name="그림 20">
              <a:extLst>
                <a:ext uri="{FF2B5EF4-FFF2-40B4-BE49-F238E27FC236}">
                  <a16:creationId xmlns:a16="http://schemas.microsoft.com/office/drawing/2014/main" id="{A9D7B7BB-B2FF-4DF0-CFCD-98B0570A881F}"/>
                </a:ext>
              </a:extLst>
            </p:cNvPr>
            <p:cNvPicPr>
              <a:picLocks noChangeAspect="1"/>
            </p:cNvPicPr>
            <p:nvPr/>
          </p:nvPicPr>
          <p:blipFill>
            <a:blip r:embed="rId7"/>
            <a:stretch>
              <a:fillRect/>
            </a:stretch>
          </p:blipFill>
          <p:spPr>
            <a:xfrm>
              <a:off x="3153686" y="4339154"/>
              <a:ext cx="2310942" cy="1781234"/>
            </a:xfrm>
            <a:prstGeom prst="rect">
              <a:avLst/>
            </a:prstGeom>
          </p:spPr>
        </p:pic>
      </p:grpSp>
      <mc:AlternateContent xmlns:mc="http://schemas.openxmlformats.org/markup-compatibility/2006" xmlns:a14="http://schemas.microsoft.com/office/drawing/2010/main">
        <mc:Choice Requires="a14">
          <p:graphicFrame>
            <p:nvGraphicFramePr>
              <p:cNvPr id="22" name="표 21">
                <a:extLst>
                  <a:ext uri="{FF2B5EF4-FFF2-40B4-BE49-F238E27FC236}">
                    <a16:creationId xmlns:a16="http://schemas.microsoft.com/office/drawing/2014/main" id="{5C222A85-8BC0-CB5D-2ABC-179AA953BCA6}"/>
                  </a:ext>
                </a:extLst>
              </p:cNvPr>
              <p:cNvGraphicFramePr>
                <a:graphicFrameLocks noGrp="1"/>
              </p:cNvGraphicFramePr>
              <p:nvPr>
                <p:extLst>
                  <p:ext uri="{D42A27DB-BD31-4B8C-83A1-F6EECF244321}">
                    <p14:modId xmlns:p14="http://schemas.microsoft.com/office/powerpoint/2010/main" val="36764653"/>
                  </p:ext>
                </p:extLst>
              </p:nvPr>
            </p:nvGraphicFramePr>
            <p:xfrm>
              <a:off x="6999512" y="2899282"/>
              <a:ext cx="4365172" cy="1854200"/>
            </p:xfrm>
            <a:graphic>
              <a:graphicData uri="http://schemas.openxmlformats.org/drawingml/2006/table">
                <a:tbl>
                  <a:tblPr firstRow="1" bandRow="1">
                    <a:tableStyleId>{5940675A-B579-460E-94D1-54222C63F5DA}</a:tableStyleId>
                  </a:tblPr>
                  <a:tblGrid>
                    <a:gridCol w="1262743">
                      <a:extLst>
                        <a:ext uri="{9D8B030D-6E8A-4147-A177-3AD203B41FA5}">
                          <a16:colId xmlns:a16="http://schemas.microsoft.com/office/drawing/2014/main" val="891517067"/>
                        </a:ext>
                      </a:extLst>
                    </a:gridCol>
                    <a:gridCol w="1262743">
                      <a:extLst>
                        <a:ext uri="{9D8B030D-6E8A-4147-A177-3AD203B41FA5}">
                          <a16:colId xmlns:a16="http://schemas.microsoft.com/office/drawing/2014/main" val="1014654233"/>
                        </a:ext>
                      </a:extLst>
                    </a:gridCol>
                    <a:gridCol w="1839686">
                      <a:extLst>
                        <a:ext uri="{9D8B030D-6E8A-4147-A177-3AD203B41FA5}">
                          <a16:colId xmlns:a16="http://schemas.microsoft.com/office/drawing/2014/main" val="3031051292"/>
                        </a:ext>
                      </a:extLst>
                    </a:gridCol>
                  </a:tblGrid>
                  <a:tr h="370840">
                    <a:tc gridSpan="2">
                      <a:txBody>
                        <a:bodyPr/>
                        <a:lstStyle/>
                        <a:p>
                          <a:pPr algn="ctr" latinLnBrk="1"/>
                          <a:r>
                            <a:rPr lang="en-US" altLang="ko-KR" sz="1500" b="1" dirty="0"/>
                            <a:t>Type</a:t>
                          </a:r>
                          <a:endParaRPr lang="ko-KR" altLang="en-US" sz="1500" b="1" dirty="0"/>
                        </a:p>
                      </a:txBody>
                      <a:tcPr anchor="ctr">
                        <a:solidFill>
                          <a:schemeClr val="bg2"/>
                        </a:solidFill>
                      </a:tcPr>
                    </a:tc>
                    <a:tc hMerge="1">
                      <a:txBody>
                        <a:bodyPr/>
                        <a:lstStyle/>
                        <a:p>
                          <a:pPr latinLnBrk="1"/>
                          <a:endParaRPr lang="ko-KR" altLang="en-US"/>
                        </a:p>
                      </a:txBody>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rowSpan="2">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m:t>
                                </m:r>
                                <m:r>
                                  <a:rPr lang="en-US" altLang="ko-KR" sz="1500" b="0" i="1" smtClean="0">
                                    <a:latin typeface="Cambria Math" panose="02040503050406030204" pitchFamily="18" charset="0"/>
                                  </a:rPr>
                                  <m:t>𝑒</m:t>
                                </m:r>
                                <m:r>
                                  <a:rPr lang="en-US" altLang="ko-KR" sz="1500" b="0" i="1" smtClean="0">
                                    <a:latin typeface="Cambria Math" panose="02040503050406030204" pitchFamily="18" charset="0"/>
                                  </a:rPr>
                                  <m:t>+06</m:t>
                                </m:r>
                              </m:oMath>
                            </m:oMathPara>
                          </a14:m>
                          <a:endParaRPr lang="ko-KR" altLang="en-US" sz="1500" dirty="0"/>
                        </a:p>
                      </a:txBody>
                      <a:tcPr anchor="ctr"/>
                    </a:tc>
                    <a:extLst>
                      <a:ext uri="{0D108BD9-81ED-4DB2-BD59-A6C34878D82A}">
                        <a16:rowId xmlns:a16="http://schemas.microsoft.com/office/drawing/2014/main" val="3652732674"/>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3.3251</m:t>
                                </m:r>
                              </m:oMath>
                            </m:oMathPara>
                          </a14:m>
                          <a:endParaRPr lang="ko-KR" altLang="en-US" sz="1500" dirty="0"/>
                        </a:p>
                      </a:txBody>
                      <a:tcPr anchor="ctr"/>
                    </a:tc>
                    <a:extLst>
                      <a:ext uri="{0D108BD9-81ED-4DB2-BD59-A6C34878D82A}">
                        <a16:rowId xmlns:a16="http://schemas.microsoft.com/office/drawing/2014/main" val="474687401"/>
                      </a:ext>
                    </a:extLst>
                  </a:tr>
                  <a:tr h="370840">
                    <a:tc rowSpan="2">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m:t>
                                </m:r>
                                <m:r>
                                  <a:rPr lang="en-US" altLang="ko-KR" sz="1500" b="0" i="1" smtClean="0">
                                    <a:latin typeface="Cambria Math" panose="02040503050406030204" pitchFamily="18" charset="0"/>
                                  </a:rPr>
                                  <m:t>𝑒</m:t>
                                </m:r>
                                <m:r>
                                  <a:rPr lang="en-US" altLang="ko-KR" sz="1500" b="0" i="1" smtClean="0">
                                    <a:latin typeface="Cambria Math" panose="02040503050406030204" pitchFamily="18" charset="0"/>
                                  </a:rPr>
                                  <m:t>+06</m:t>
                                </m:r>
                              </m:oMath>
                            </m:oMathPara>
                          </a14:m>
                          <a:endParaRPr lang="ko-KR" altLang="en-US" sz="1500" dirty="0"/>
                        </a:p>
                      </a:txBody>
                      <a:tcPr anchor="ctr"/>
                    </a:tc>
                    <a:extLst>
                      <a:ext uri="{0D108BD9-81ED-4DB2-BD59-A6C34878D82A}">
                        <a16:rowId xmlns:a16="http://schemas.microsoft.com/office/drawing/2014/main" val="2042073933"/>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6.75</m:t>
                                </m:r>
                              </m:oMath>
                            </m:oMathPara>
                          </a14:m>
                          <a:endParaRPr lang="ko-KR" altLang="en-US" sz="1500" dirty="0"/>
                        </a:p>
                      </a:txBody>
                      <a:tcPr anchor="ctr"/>
                    </a:tc>
                    <a:extLst>
                      <a:ext uri="{0D108BD9-81ED-4DB2-BD59-A6C34878D82A}">
                        <a16:rowId xmlns:a16="http://schemas.microsoft.com/office/drawing/2014/main" val="1363600613"/>
                      </a:ext>
                    </a:extLst>
                  </a:tr>
                </a:tbl>
              </a:graphicData>
            </a:graphic>
          </p:graphicFrame>
        </mc:Choice>
        <mc:Fallback xmlns="">
          <p:graphicFrame>
            <p:nvGraphicFramePr>
              <p:cNvPr id="22" name="표 21">
                <a:extLst>
                  <a:ext uri="{FF2B5EF4-FFF2-40B4-BE49-F238E27FC236}">
                    <a16:creationId xmlns:a16="http://schemas.microsoft.com/office/drawing/2014/main" id="{5C222A85-8BC0-CB5D-2ABC-179AA953BCA6}"/>
                  </a:ext>
                </a:extLst>
              </p:cNvPr>
              <p:cNvGraphicFramePr>
                <a:graphicFrameLocks noGrp="1"/>
              </p:cNvGraphicFramePr>
              <p:nvPr>
                <p:extLst>
                  <p:ext uri="{D42A27DB-BD31-4B8C-83A1-F6EECF244321}">
                    <p14:modId xmlns:p14="http://schemas.microsoft.com/office/powerpoint/2010/main" val="36764653"/>
                  </p:ext>
                </p:extLst>
              </p:nvPr>
            </p:nvGraphicFramePr>
            <p:xfrm>
              <a:off x="6999512" y="2899282"/>
              <a:ext cx="4365172" cy="1854200"/>
            </p:xfrm>
            <a:graphic>
              <a:graphicData uri="http://schemas.openxmlformats.org/drawingml/2006/table">
                <a:tbl>
                  <a:tblPr firstRow="1" bandRow="1">
                    <a:tableStyleId>{5940675A-B579-460E-94D1-54222C63F5DA}</a:tableStyleId>
                  </a:tblPr>
                  <a:tblGrid>
                    <a:gridCol w="1262743">
                      <a:extLst>
                        <a:ext uri="{9D8B030D-6E8A-4147-A177-3AD203B41FA5}">
                          <a16:colId xmlns:a16="http://schemas.microsoft.com/office/drawing/2014/main" val="891517067"/>
                        </a:ext>
                      </a:extLst>
                    </a:gridCol>
                    <a:gridCol w="1262743">
                      <a:extLst>
                        <a:ext uri="{9D8B030D-6E8A-4147-A177-3AD203B41FA5}">
                          <a16:colId xmlns:a16="http://schemas.microsoft.com/office/drawing/2014/main" val="1014654233"/>
                        </a:ext>
                      </a:extLst>
                    </a:gridCol>
                    <a:gridCol w="1839686">
                      <a:extLst>
                        <a:ext uri="{9D8B030D-6E8A-4147-A177-3AD203B41FA5}">
                          <a16:colId xmlns:a16="http://schemas.microsoft.com/office/drawing/2014/main" val="3031051292"/>
                        </a:ext>
                      </a:extLst>
                    </a:gridCol>
                  </a:tblGrid>
                  <a:tr h="370840">
                    <a:tc gridSpan="2">
                      <a:txBody>
                        <a:bodyPr/>
                        <a:lstStyle/>
                        <a:p>
                          <a:pPr algn="ctr" latinLnBrk="1"/>
                          <a:r>
                            <a:rPr lang="en-US" altLang="ko-KR" sz="1500" b="1" dirty="0"/>
                            <a:t>Type</a:t>
                          </a:r>
                          <a:endParaRPr lang="ko-KR" altLang="en-US" sz="1500" b="1" dirty="0"/>
                        </a:p>
                      </a:txBody>
                      <a:tcPr anchor="ctr">
                        <a:solidFill>
                          <a:schemeClr val="bg2"/>
                        </a:solidFill>
                      </a:tcPr>
                    </a:tc>
                    <a:tc hMerge="1">
                      <a:txBody>
                        <a:bodyPr/>
                        <a:lstStyle/>
                        <a:p>
                          <a:pPr latinLnBrk="1"/>
                          <a:endParaRPr lang="ko-KR" altLang="en-US"/>
                        </a:p>
                      </a:txBody>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rowSpan="2">
                      <a:txBody>
                        <a:bodyPr/>
                        <a:lstStyle/>
                        <a:p>
                          <a:pPr algn="ctr" latinLnBrk="1"/>
                          <a:r>
                            <a:rPr lang="en-US" altLang="ko-KR" sz="1500" b="1" dirty="0"/>
                            <a:t>Front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endParaRPr lang="ko-KR"/>
                        </a:p>
                      </a:txBody>
                      <a:tcPr anchor="ctr">
                        <a:blipFill>
                          <a:blip r:embed="rId8"/>
                          <a:stretch>
                            <a:fillRect l="-137748" t="-101639" r="-662" b="-311475"/>
                          </a:stretch>
                        </a:blipFill>
                      </a:tcPr>
                    </a:tc>
                    <a:extLst>
                      <a:ext uri="{0D108BD9-81ED-4DB2-BD59-A6C34878D82A}">
                        <a16:rowId xmlns:a16="http://schemas.microsoft.com/office/drawing/2014/main" val="3652732674"/>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endParaRPr lang="ko-KR"/>
                        </a:p>
                      </a:txBody>
                      <a:tcPr anchor="ctr">
                        <a:blipFill>
                          <a:blip r:embed="rId8"/>
                          <a:stretch>
                            <a:fillRect l="-137748" t="-201639" r="-662" b="-211475"/>
                          </a:stretch>
                        </a:blipFill>
                      </a:tcPr>
                    </a:tc>
                    <a:extLst>
                      <a:ext uri="{0D108BD9-81ED-4DB2-BD59-A6C34878D82A}">
                        <a16:rowId xmlns:a16="http://schemas.microsoft.com/office/drawing/2014/main" val="474687401"/>
                      </a:ext>
                    </a:extLst>
                  </a:tr>
                  <a:tr h="370840">
                    <a:tc rowSpan="2">
                      <a:txBody>
                        <a:bodyPr/>
                        <a:lstStyle/>
                        <a:p>
                          <a:pPr algn="ctr" latinLnBrk="1"/>
                          <a:r>
                            <a:rPr lang="en-US" altLang="ko-KR" sz="1500" b="1" dirty="0"/>
                            <a:t>Rear frame</a:t>
                          </a:r>
                          <a:endParaRPr lang="ko-KR" altLang="en-US" sz="1500" b="1" dirty="0"/>
                        </a:p>
                      </a:txBody>
                      <a:tcPr anchor="ctr">
                        <a:solidFill>
                          <a:schemeClr val="bg2"/>
                        </a:solidFill>
                      </a:tcPr>
                    </a:tc>
                    <a:tc>
                      <a:txBody>
                        <a:bodyPr/>
                        <a:lstStyle/>
                        <a:p>
                          <a:pPr algn="ctr" latinLnBrk="1"/>
                          <a:r>
                            <a:rPr lang="en-US" altLang="ko-KR" sz="1500" b="1" dirty="0"/>
                            <a:t>Life</a:t>
                          </a:r>
                          <a:endParaRPr lang="ko-KR" altLang="en-US" sz="1500" b="1" dirty="0"/>
                        </a:p>
                      </a:txBody>
                      <a:tcPr anchor="ctr">
                        <a:solidFill>
                          <a:schemeClr val="bg2"/>
                        </a:solidFill>
                      </a:tcPr>
                    </a:tc>
                    <a:tc>
                      <a:txBody>
                        <a:bodyPr/>
                        <a:lstStyle/>
                        <a:p>
                          <a:endParaRPr lang="ko-KR"/>
                        </a:p>
                      </a:txBody>
                      <a:tcPr anchor="ctr">
                        <a:blipFill>
                          <a:blip r:embed="rId8"/>
                          <a:stretch>
                            <a:fillRect l="-137748" t="-301639" r="-662" b="-111475"/>
                          </a:stretch>
                        </a:blipFill>
                      </a:tcPr>
                    </a:tc>
                    <a:extLst>
                      <a:ext uri="{0D108BD9-81ED-4DB2-BD59-A6C34878D82A}">
                        <a16:rowId xmlns:a16="http://schemas.microsoft.com/office/drawing/2014/main" val="2042073933"/>
                      </a:ext>
                    </a:extLst>
                  </a:tr>
                  <a:tr h="370840">
                    <a:tc vMerge="1">
                      <a:txBody>
                        <a:bodyPr/>
                        <a:lstStyle/>
                        <a:p>
                          <a:pPr algn="ctr" latinLnBrk="1"/>
                          <a:endParaRPr lang="ko-KR" altLang="en-US" sz="1500" b="1" dirty="0"/>
                        </a:p>
                      </a:txBody>
                      <a:tcPr anchor="ctr">
                        <a:solidFill>
                          <a:schemeClr val="bg2"/>
                        </a:solidFill>
                      </a:tcPr>
                    </a:tc>
                    <a:tc>
                      <a:txBody>
                        <a:bodyPr/>
                        <a:lstStyle/>
                        <a:p>
                          <a:pPr algn="ctr" latinLnBrk="1"/>
                          <a:r>
                            <a:rPr lang="en-US" altLang="ko-KR" sz="1500" b="1" dirty="0"/>
                            <a:t>SF</a:t>
                          </a:r>
                          <a:endParaRPr lang="ko-KR" altLang="en-US" sz="1500" b="1" dirty="0"/>
                        </a:p>
                      </a:txBody>
                      <a:tcPr anchor="ctr">
                        <a:solidFill>
                          <a:schemeClr val="bg2"/>
                        </a:solidFill>
                      </a:tcPr>
                    </a:tc>
                    <a:tc>
                      <a:txBody>
                        <a:bodyPr/>
                        <a:lstStyle/>
                        <a:p>
                          <a:endParaRPr lang="ko-KR"/>
                        </a:p>
                      </a:txBody>
                      <a:tcPr anchor="ctr">
                        <a:blipFill>
                          <a:blip r:embed="rId8"/>
                          <a:stretch>
                            <a:fillRect l="-137748" t="-401639" r="-662" b="-11475"/>
                          </a:stretch>
                        </a:blipFill>
                      </a:tcPr>
                    </a:tc>
                    <a:extLst>
                      <a:ext uri="{0D108BD9-81ED-4DB2-BD59-A6C34878D82A}">
                        <a16:rowId xmlns:a16="http://schemas.microsoft.com/office/drawing/2014/main" val="1363600613"/>
                      </a:ext>
                    </a:extLst>
                  </a:tr>
                </a:tbl>
              </a:graphicData>
            </a:graphic>
          </p:graphicFrame>
        </mc:Fallback>
      </mc:AlternateContent>
      <p:sp>
        <p:nvSpPr>
          <p:cNvPr id="23" name="TextBox 22">
            <a:extLst>
              <a:ext uri="{FF2B5EF4-FFF2-40B4-BE49-F238E27FC236}">
                <a16:creationId xmlns:a16="http://schemas.microsoft.com/office/drawing/2014/main" id="{9AFADC53-6292-CB2E-81BE-A9A3448234A1}"/>
              </a:ext>
            </a:extLst>
          </p:cNvPr>
          <p:cNvSpPr txBox="1"/>
          <p:nvPr/>
        </p:nvSpPr>
        <p:spPr>
          <a:xfrm>
            <a:off x="6901540" y="2522866"/>
            <a:ext cx="5860692" cy="323165"/>
          </a:xfrm>
          <a:prstGeom prst="rect">
            <a:avLst/>
          </a:prstGeom>
          <a:noFill/>
        </p:spPr>
        <p:txBody>
          <a:bodyPr wrap="square" rtlCol="0">
            <a:spAutoFit/>
          </a:bodyPr>
          <a:lstStyle/>
          <a:p>
            <a:r>
              <a:rPr lang="en-US" altLang="ko-KR" sz="1500" b="1" dirty="0"/>
              <a:t>Table #. Life &amp; Safety factor values</a:t>
            </a:r>
            <a:endParaRPr lang="ko-KR" altLang="en-US" sz="1500" b="1" dirty="0"/>
          </a:p>
        </p:txBody>
      </p:sp>
    </p:spTree>
    <p:extLst>
      <p:ext uri="{BB962C8B-B14F-4D97-AF65-F5344CB8AC3E}">
        <p14:creationId xmlns:p14="http://schemas.microsoft.com/office/powerpoint/2010/main" val="178118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71B94-A5FB-5E5C-21B3-CD323DD554EF}"/>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Simulation result comparison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5DD3800B-49D3-61D4-84B1-5A42A2C2F2F5}"/>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Deformation</a:t>
            </a:r>
          </a:p>
        </p:txBody>
      </p:sp>
      <p:sp>
        <p:nvSpPr>
          <p:cNvPr id="5" name="TextBox 4">
            <a:extLst>
              <a:ext uri="{FF2B5EF4-FFF2-40B4-BE49-F238E27FC236}">
                <a16:creationId xmlns:a16="http://schemas.microsoft.com/office/drawing/2014/main" id="{6A4472D5-1753-55D4-9149-6CC6B8290D3E}"/>
              </a:ext>
            </a:extLst>
          </p:cNvPr>
          <p:cNvSpPr txBox="1"/>
          <p:nvPr/>
        </p:nvSpPr>
        <p:spPr>
          <a:xfrm>
            <a:off x="420363" y="1384800"/>
            <a:ext cx="11699619" cy="393954"/>
          </a:xfrm>
          <a:prstGeom prst="rect">
            <a:avLst/>
          </a:prstGeom>
          <a:noFill/>
        </p:spPr>
        <p:txBody>
          <a:bodyPr wrap="square" rtlCol="0">
            <a:spAutoFit/>
          </a:bodyPr>
          <a:lstStyle/>
          <a:p>
            <a:pPr>
              <a:lnSpc>
                <a:spcPct val="150000"/>
              </a:lnSpc>
            </a:pPr>
            <a:r>
              <a:rPr lang="en-US" altLang="ko-KR" sz="1500" dirty="0"/>
              <a:t>	The comparison of simulation results for deformation between the problem model and the improved model is as follows.</a:t>
            </a:r>
          </a:p>
        </p:txBody>
      </p:sp>
      <mc:AlternateContent xmlns:mc="http://schemas.openxmlformats.org/markup-compatibility/2006" xmlns:a14="http://schemas.microsoft.com/office/drawing/2010/main">
        <mc:Choice Requires="a14">
          <p:graphicFrame>
            <p:nvGraphicFramePr>
              <p:cNvPr id="6" name="표 5">
                <a:extLst>
                  <a:ext uri="{FF2B5EF4-FFF2-40B4-BE49-F238E27FC236}">
                    <a16:creationId xmlns:a16="http://schemas.microsoft.com/office/drawing/2014/main" id="{FA3D115B-98E2-F91C-D55E-F299112EF85C}"/>
                  </a:ext>
                </a:extLst>
              </p:cNvPr>
              <p:cNvGraphicFramePr>
                <a:graphicFrameLocks noGrp="1"/>
              </p:cNvGraphicFramePr>
              <p:nvPr>
                <p:extLst>
                  <p:ext uri="{D42A27DB-BD31-4B8C-83A1-F6EECF244321}">
                    <p14:modId xmlns:p14="http://schemas.microsoft.com/office/powerpoint/2010/main" val="4014033985"/>
                  </p:ext>
                </p:extLst>
              </p:nvPr>
            </p:nvGraphicFramePr>
            <p:xfrm>
              <a:off x="463903" y="2234732"/>
              <a:ext cx="7482668" cy="222504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91517067"/>
                        </a:ext>
                      </a:extLst>
                    </a:gridCol>
                    <a:gridCol w="1870667">
                      <a:extLst>
                        <a:ext uri="{9D8B030D-6E8A-4147-A177-3AD203B41FA5}">
                          <a16:colId xmlns:a16="http://schemas.microsoft.com/office/drawing/2014/main" val="3031051292"/>
                        </a:ext>
                      </a:extLst>
                    </a:gridCol>
                    <a:gridCol w="1870667">
                      <a:extLst>
                        <a:ext uri="{9D8B030D-6E8A-4147-A177-3AD203B41FA5}">
                          <a16:colId xmlns:a16="http://schemas.microsoft.com/office/drawing/2014/main" val="1060652224"/>
                        </a:ext>
                      </a:extLst>
                    </a:gridCol>
                    <a:gridCol w="1870667">
                      <a:extLst>
                        <a:ext uri="{9D8B030D-6E8A-4147-A177-3AD203B41FA5}">
                          <a16:colId xmlns:a16="http://schemas.microsoft.com/office/drawing/2014/main" val="1907373551"/>
                        </a:ext>
                      </a:extLst>
                    </a:gridCol>
                  </a:tblGrid>
                  <a:tr h="370840">
                    <a:tc gridSpan="2">
                      <a:txBody>
                        <a:bodyPr/>
                        <a:lstStyle/>
                        <a:p>
                          <a:pPr algn="ctr" latinLnBrk="1"/>
                          <a:r>
                            <a:rPr lang="en-US" altLang="ko-KR" sz="1500" b="1" dirty="0"/>
                            <a:t>Problem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tc gridSpan="2">
                      <a:txBody>
                        <a:bodyPr/>
                        <a:lstStyle/>
                        <a:p>
                          <a:pPr algn="ctr" latinLnBrk="1"/>
                          <a:r>
                            <a:rPr lang="en-US" altLang="ko-KR" sz="1500" b="1" dirty="0"/>
                            <a:t>Developed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14982642"/>
                      </a:ext>
                    </a:extLst>
                  </a:tr>
                  <a:tr h="370840">
                    <a:tc>
                      <a:txBody>
                        <a:bodyPr/>
                        <a:lstStyle/>
                        <a:p>
                          <a:pPr algn="ctr" latinLnBrk="1"/>
                          <a:r>
                            <a:rPr lang="en-US" altLang="ko-KR" sz="1500" b="0" dirty="0"/>
                            <a:t>Direction</a:t>
                          </a:r>
                          <a:endParaRPr lang="ko-KR" altLang="en-US" sz="1500" b="0" dirty="0"/>
                        </a:p>
                      </a:txBody>
                      <a:tcPr anchor="ctr">
                        <a:solidFill>
                          <a:schemeClr val="bg2"/>
                        </a:solidFill>
                      </a:tcPr>
                    </a:tc>
                    <a:tc>
                      <a:txBody>
                        <a:bodyPr/>
                        <a:lstStyle/>
                        <a:p>
                          <a:pPr algn="ctr" latinLnBrk="1"/>
                          <a:r>
                            <a:rPr lang="en-US" altLang="ko-KR" sz="1500" b="0" dirty="0"/>
                            <a:t>Values </a:t>
                          </a:r>
                          <a14:m>
                            <m:oMath xmlns:m="http://schemas.openxmlformats.org/officeDocument/2006/math">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𝑚𝑚</m:t>
                              </m:r>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tc>
                      <a:txBody>
                        <a:bodyPr/>
                        <a:lstStyle/>
                        <a:p>
                          <a:pPr algn="ctr" latinLnBrk="1"/>
                          <a:r>
                            <a:rPr lang="en-US" altLang="ko-KR" sz="1500" b="0" dirty="0"/>
                            <a:t>Direction</a:t>
                          </a:r>
                          <a:endParaRPr lang="ko-KR" altLang="en-US" sz="1500" b="0" dirty="0"/>
                        </a:p>
                      </a:txBody>
                      <a:tcPr anchor="ctr">
                        <a:solidFill>
                          <a:schemeClr val="bg2"/>
                        </a:solidFill>
                      </a:tcPr>
                    </a:tc>
                    <a:tc>
                      <a:txBody>
                        <a:bodyPr/>
                        <a:lstStyle/>
                        <a:p>
                          <a:pPr algn="ctr" latinLnBrk="1"/>
                          <a:r>
                            <a:rPr lang="en-US" altLang="ko-KR" sz="1500" b="0" dirty="0"/>
                            <a:t>Values </a:t>
                          </a:r>
                          <a14:m>
                            <m:oMath xmlns:m="http://schemas.openxmlformats.org/officeDocument/2006/math">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𝑚𝑚</m:t>
                              </m:r>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0" dirty="0"/>
                            <a:t>X</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10.082</m:t>
                                </m:r>
                              </m:oMath>
                            </m:oMathPara>
                          </a14:m>
                          <a:endParaRPr lang="ko-KR" altLang="en-US" sz="1500" dirty="0"/>
                        </a:p>
                      </a:txBody>
                      <a:tcPr anchor="ctr"/>
                    </a:tc>
                    <a:tc>
                      <a:txBody>
                        <a:bodyPr/>
                        <a:lstStyle/>
                        <a:p>
                          <a:pPr algn="ctr" latinLnBrk="1"/>
                          <a:r>
                            <a:rPr lang="en-US" altLang="ko-KR" sz="1500" b="0" dirty="0"/>
                            <a:t>X</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0.903</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0" dirty="0"/>
                            <a:t>Y</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1.8972</m:t>
                                </m:r>
                              </m:oMath>
                            </m:oMathPara>
                          </a14:m>
                          <a:endParaRPr lang="ko-KR" altLang="en-US" sz="1500" dirty="0"/>
                        </a:p>
                      </a:txBody>
                      <a:tcPr anchor="ctr"/>
                    </a:tc>
                    <a:tc>
                      <a:txBody>
                        <a:bodyPr/>
                        <a:lstStyle/>
                        <a:p>
                          <a:pPr algn="ctr" latinLnBrk="1"/>
                          <a:r>
                            <a:rPr lang="en-US" altLang="ko-KR" sz="1500" b="0" dirty="0"/>
                            <a:t>Y</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1.6874</m:t>
                                </m:r>
                              </m:oMath>
                            </m:oMathPara>
                          </a14:m>
                          <a:endParaRPr lang="ko-KR" altLang="en-US" sz="1500" dirty="0"/>
                        </a:p>
                      </a:txBody>
                      <a:tcPr anchor="ctr"/>
                    </a:tc>
                    <a:extLst>
                      <a:ext uri="{0D108BD9-81ED-4DB2-BD59-A6C34878D82A}">
                        <a16:rowId xmlns:a16="http://schemas.microsoft.com/office/drawing/2014/main" val="474687401"/>
                      </a:ext>
                    </a:extLst>
                  </a:tr>
                  <a:tr h="370840">
                    <a:tc>
                      <a:txBody>
                        <a:bodyPr/>
                        <a:lstStyle/>
                        <a:p>
                          <a:pPr algn="ctr" latinLnBrk="1"/>
                          <a:r>
                            <a:rPr lang="en-US" altLang="ko-KR" sz="1500" b="0" dirty="0"/>
                            <a:t>Z</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2.7469</m:t>
                                </m:r>
                              </m:oMath>
                            </m:oMathPara>
                          </a14:m>
                          <a:endParaRPr lang="ko-KR" altLang="en-US" sz="1500" dirty="0"/>
                        </a:p>
                      </a:txBody>
                      <a:tcPr anchor="ctr"/>
                    </a:tc>
                    <a:tc>
                      <a:txBody>
                        <a:bodyPr/>
                        <a:lstStyle/>
                        <a:p>
                          <a:pPr algn="ctr" latinLnBrk="1"/>
                          <a:r>
                            <a:rPr lang="en-US" altLang="ko-KR" sz="1500" b="0" dirty="0"/>
                            <a:t>Z</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0.3715</m:t>
                                </m:r>
                              </m:oMath>
                            </m:oMathPara>
                          </a14:m>
                          <a:endParaRPr lang="ko-KR" altLang="en-US" sz="1500" dirty="0"/>
                        </a:p>
                      </a:txBody>
                      <a:tcPr anchor="ctr"/>
                    </a:tc>
                    <a:extLst>
                      <a:ext uri="{0D108BD9-81ED-4DB2-BD59-A6C34878D82A}">
                        <a16:rowId xmlns:a16="http://schemas.microsoft.com/office/drawing/2014/main" val="2042073933"/>
                      </a:ext>
                    </a:extLst>
                  </a:tr>
                  <a:tr h="370840">
                    <a:tc>
                      <a:txBody>
                        <a:bodyPr/>
                        <a:lstStyle/>
                        <a:p>
                          <a:pPr algn="ctr" latinLnBrk="1"/>
                          <a:r>
                            <a:rPr lang="en-US" altLang="ko-KR" sz="1500" b="0" dirty="0"/>
                            <a:t>Total deformation</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10.408</m:t>
                                </m:r>
                              </m:oMath>
                            </m:oMathPara>
                          </a14:m>
                          <a:endParaRPr lang="ko-KR" altLang="en-US" sz="1500"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t>Total deformation</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1.9449</m:t>
                                </m:r>
                              </m:oMath>
                            </m:oMathPara>
                          </a14:m>
                          <a:endParaRPr lang="ko-KR" altLang="en-US" sz="1500" dirty="0"/>
                        </a:p>
                      </a:txBody>
                      <a:tcPr anchor="ctr"/>
                    </a:tc>
                    <a:extLst>
                      <a:ext uri="{0D108BD9-81ED-4DB2-BD59-A6C34878D82A}">
                        <a16:rowId xmlns:a16="http://schemas.microsoft.com/office/drawing/2014/main" val="4022142065"/>
                      </a:ext>
                    </a:extLst>
                  </a:tr>
                </a:tbl>
              </a:graphicData>
            </a:graphic>
          </p:graphicFrame>
        </mc:Choice>
        <mc:Fallback xmlns="">
          <p:graphicFrame>
            <p:nvGraphicFramePr>
              <p:cNvPr id="6" name="표 5">
                <a:extLst>
                  <a:ext uri="{FF2B5EF4-FFF2-40B4-BE49-F238E27FC236}">
                    <a16:creationId xmlns:a16="http://schemas.microsoft.com/office/drawing/2014/main" id="{FA3D115B-98E2-F91C-D55E-F299112EF85C}"/>
                  </a:ext>
                </a:extLst>
              </p:cNvPr>
              <p:cNvGraphicFramePr>
                <a:graphicFrameLocks noGrp="1"/>
              </p:cNvGraphicFramePr>
              <p:nvPr>
                <p:extLst>
                  <p:ext uri="{D42A27DB-BD31-4B8C-83A1-F6EECF244321}">
                    <p14:modId xmlns:p14="http://schemas.microsoft.com/office/powerpoint/2010/main" val="4014033985"/>
                  </p:ext>
                </p:extLst>
              </p:nvPr>
            </p:nvGraphicFramePr>
            <p:xfrm>
              <a:off x="463903" y="2234732"/>
              <a:ext cx="7482668" cy="222504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91517067"/>
                        </a:ext>
                      </a:extLst>
                    </a:gridCol>
                    <a:gridCol w="1870667">
                      <a:extLst>
                        <a:ext uri="{9D8B030D-6E8A-4147-A177-3AD203B41FA5}">
                          <a16:colId xmlns:a16="http://schemas.microsoft.com/office/drawing/2014/main" val="3031051292"/>
                        </a:ext>
                      </a:extLst>
                    </a:gridCol>
                    <a:gridCol w="1870667">
                      <a:extLst>
                        <a:ext uri="{9D8B030D-6E8A-4147-A177-3AD203B41FA5}">
                          <a16:colId xmlns:a16="http://schemas.microsoft.com/office/drawing/2014/main" val="1060652224"/>
                        </a:ext>
                      </a:extLst>
                    </a:gridCol>
                    <a:gridCol w="1870667">
                      <a:extLst>
                        <a:ext uri="{9D8B030D-6E8A-4147-A177-3AD203B41FA5}">
                          <a16:colId xmlns:a16="http://schemas.microsoft.com/office/drawing/2014/main" val="1907373551"/>
                        </a:ext>
                      </a:extLst>
                    </a:gridCol>
                  </a:tblGrid>
                  <a:tr h="370840">
                    <a:tc gridSpan="2">
                      <a:txBody>
                        <a:bodyPr/>
                        <a:lstStyle/>
                        <a:p>
                          <a:pPr algn="ctr" latinLnBrk="1"/>
                          <a:r>
                            <a:rPr lang="en-US" altLang="ko-KR" sz="1500" b="1" dirty="0"/>
                            <a:t>Problem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tc gridSpan="2">
                      <a:txBody>
                        <a:bodyPr/>
                        <a:lstStyle/>
                        <a:p>
                          <a:pPr algn="ctr" latinLnBrk="1"/>
                          <a:r>
                            <a:rPr lang="en-US" altLang="ko-KR" sz="1500" b="1" dirty="0"/>
                            <a:t>Developed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14982642"/>
                      </a:ext>
                    </a:extLst>
                  </a:tr>
                  <a:tr h="370840">
                    <a:tc>
                      <a:txBody>
                        <a:bodyPr/>
                        <a:lstStyle/>
                        <a:p>
                          <a:pPr algn="ctr" latinLnBrk="1"/>
                          <a:r>
                            <a:rPr lang="en-US" altLang="ko-KR" sz="1500" b="0" dirty="0"/>
                            <a:t>Direction</a:t>
                          </a:r>
                          <a:endParaRPr lang="ko-KR" altLang="en-US" sz="1500" b="0" dirty="0"/>
                        </a:p>
                      </a:txBody>
                      <a:tcPr anchor="ctr">
                        <a:solidFill>
                          <a:schemeClr val="bg2"/>
                        </a:solidFill>
                      </a:tcPr>
                    </a:tc>
                    <a:tc>
                      <a:txBody>
                        <a:bodyPr/>
                        <a:lstStyle/>
                        <a:p>
                          <a:endParaRPr lang="ko-KR"/>
                        </a:p>
                      </a:txBody>
                      <a:tcPr anchor="ctr">
                        <a:blipFill>
                          <a:blip r:embed="rId2"/>
                          <a:stretch>
                            <a:fillRect l="-100326" t="-101639" r="-200651" b="-409836"/>
                          </a:stretch>
                        </a:blipFill>
                      </a:tcPr>
                    </a:tc>
                    <a:tc>
                      <a:txBody>
                        <a:bodyPr/>
                        <a:lstStyle/>
                        <a:p>
                          <a:pPr algn="ctr" latinLnBrk="1"/>
                          <a:r>
                            <a:rPr lang="en-US" altLang="ko-KR" sz="1500" b="0" dirty="0"/>
                            <a:t>Direction</a:t>
                          </a:r>
                          <a:endParaRPr lang="ko-KR" altLang="en-US" sz="1500" b="0" dirty="0"/>
                        </a:p>
                      </a:txBody>
                      <a:tcPr anchor="ctr">
                        <a:solidFill>
                          <a:schemeClr val="bg2"/>
                        </a:solidFill>
                      </a:tcPr>
                    </a:tc>
                    <a:tc>
                      <a:txBody>
                        <a:bodyPr/>
                        <a:lstStyle/>
                        <a:p>
                          <a:endParaRPr lang="ko-KR"/>
                        </a:p>
                      </a:txBody>
                      <a:tcPr anchor="ctr">
                        <a:blipFill>
                          <a:blip r:embed="rId2"/>
                          <a:stretch>
                            <a:fillRect l="-300326" t="-101639" r="-651" b="-409836"/>
                          </a:stretch>
                        </a:blipFill>
                      </a:tcPr>
                    </a:tc>
                    <a:extLst>
                      <a:ext uri="{0D108BD9-81ED-4DB2-BD59-A6C34878D82A}">
                        <a16:rowId xmlns:a16="http://schemas.microsoft.com/office/drawing/2014/main" val="1340128296"/>
                      </a:ext>
                    </a:extLst>
                  </a:tr>
                  <a:tr h="370840">
                    <a:tc>
                      <a:txBody>
                        <a:bodyPr/>
                        <a:lstStyle/>
                        <a:p>
                          <a:pPr algn="ctr" latinLnBrk="1"/>
                          <a:r>
                            <a:rPr lang="en-US" altLang="ko-KR" sz="1500" b="0" dirty="0"/>
                            <a:t>X</a:t>
                          </a:r>
                          <a:endParaRPr lang="ko-KR" altLang="en-US" sz="1500" b="0" dirty="0"/>
                        </a:p>
                      </a:txBody>
                      <a:tcPr anchor="ctr">
                        <a:solidFill>
                          <a:schemeClr val="bg2"/>
                        </a:solidFill>
                      </a:tcPr>
                    </a:tc>
                    <a:tc>
                      <a:txBody>
                        <a:bodyPr/>
                        <a:lstStyle/>
                        <a:p>
                          <a:endParaRPr lang="ko-KR"/>
                        </a:p>
                      </a:txBody>
                      <a:tcPr anchor="ctr">
                        <a:blipFill>
                          <a:blip r:embed="rId2"/>
                          <a:stretch>
                            <a:fillRect l="-100326" t="-201639" r="-200651" b="-309836"/>
                          </a:stretch>
                        </a:blipFill>
                      </a:tcPr>
                    </a:tc>
                    <a:tc>
                      <a:txBody>
                        <a:bodyPr/>
                        <a:lstStyle/>
                        <a:p>
                          <a:pPr algn="ctr" latinLnBrk="1"/>
                          <a:r>
                            <a:rPr lang="en-US" altLang="ko-KR" sz="1500" b="0" dirty="0"/>
                            <a:t>X</a:t>
                          </a:r>
                          <a:endParaRPr lang="ko-KR" altLang="en-US" sz="1500" b="0" dirty="0"/>
                        </a:p>
                      </a:txBody>
                      <a:tcPr anchor="ctr">
                        <a:solidFill>
                          <a:schemeClr val="bg2"/>
                        </a:solidFill>
                      </a:tcPr>
                    </a:tc>
                    <a:tc>
                      <a:txBody>
                        <a:bodyPr/>
                        <a:lstStyle/>
                        <a:p>
                          <a:endParaRPr lang="ko-KR"/>
                        </a:p>
                      </a:txBody>
                      <a:tcPr anchor="ctr">
                        <a:blipFill>
                          <a:blip r:embed="rId2"/>
                          <a:stretch>
                            <a:fillRect l="-300326" t="-201639" r="-651" b="-309836"/>
                          </a:stretch>
                        </a:blipFill>
                      </a:tcPr>
                    </a:tc>
                    <a:extLst>
                      <a:ext uri="{0D108BD9-81ED-4DB2-BD59-A6C34878D82A}">
                        <a16:rowId xmlns:a16="http://schemas.microsoft.com/office/drawing/2014/main" val="3652732674"/>
                      </a:ext>
                    </a:extLst>
                  </a:tr>
                  <a:tr h="370840">
                    <a:tc>
                      <a:txBody>
                        <a:bodyPr/>
                        <a:lstStyle/>
                        <a:p>
                          <a:pPr algn="ctr" latinLnBrk="1"/>
                          <a:r>
                            <a:rPr lang="en-US" altLang="ko-KR" sz="1500" b="0" dirty="0"/>
                            <a:t>Y</a:t>
                          </a:r>
                          <a:endParaRPr lang="ko-KR" altLang="en-US" sz="1500" b="0" dirty="0"/>
                        </a:p>
                      </a:txBody>
                      <a:tcPr anchor="ctr">
                        <a:solidFill>
                          <a:schemeClr val="bg2"/>
                        </a:solidFill>
                      </a:tcPr>
                    </a:tc>
                    <a:tc>
                      <a:txBody>
                        <a:bodyPr/>
                        <a:lstStyle/>
                        <a:p>
                          <a:endParaRPr lang="ko-KR"/>
                        </a:p>
                      </a:txBody>
                      <a:tcPr anchor="ctr">
                        <a:blipFill>
                          <a:blip r:embed="rId2"/>
                          <a:stretch>
                            <a:fillRect l="-100326" t="-301639" r="-200651" b="-209836"/>
                          </a:stretch>
                        </a:blipFill>
                      </a:tcPr>
                    </a:tc>
                    <a:tc>
                      <a:txBody>
                        <a:bodyPr/>
                        <a:lstStyle/>
                        <a:p>
                          <a:pPr algn="ctr" latinLnBrk="1"/>
                          <a:r>
                            <a:rPr lang="en-US" altLang="ko-KR" sz="1500" b="0" dirty="0"/>
                            <a:t>Y</a:t>
                          </a:r>
                          <a:endParaRPr lang="ko-KR" altLang="en-US" sz="1500" b="0" dirty="0"/>
                        </a:p>
                      </a:txBody>
                      <a:tcPr anchor="ctr">
                        <a:solidFill>
                          <a:schemeClr val="bg2"/>
                        </a:solidFill>
                      </a:tcPr>
                    </a:tc>
                    <a:tc>
                      <a:txBody>
                        <a:bodyPr/>
                        <a:lstStyle/>
                        <a:p>
                          <a:endParaRPr lang="ko-KR"/>
                        </a:p>
                      </a:txBody>
                      <a:tcPr anchor="ctr">
                        <a:blipFill>
                          <a:blip r:embed="rId2"/>
                          <a:stretch>
                            <a:fillRect l="-300326" t="-301639" r="-651" b="-209836"/>
                          </a:stretch>
                        </a:blipFill>
                      </a:tcPr>
                    </a:tc>
                    <a:extLst>
                      <a:ext uri="{0D108BD9-81ED-4DB2-BD59-A6C34878D82A}">
                        <a16:rowId xmlns:a16="http://schemas.microsoft.com/office/drawing/2014/main" val="474687401"/>
                      </a:ext>
                    </a:extLst>
                  </a:tr>
                  <a:tr h="370840">
                    <a:tc>
                      <a:txBody>
                        <a:bodyPr/>
                        <a:lstStyle/>
                        <a:p>
                          <a:pPr algn="ctr" latinLnBrk="1"/>
                          <a:r>
                            <a:rPr lang="en-US" altLang="ko-KR" sz="1500" b="0" dirty="0"/>
                            <a:t>Z</a:t>
                          </a:r>
                          <a:endParaRPr lang="ko-KR" altLang="en-US" sz="1500" b="0" dirty="0"/>
                        </a:p>
                      </a:txBody>
                      <a:tcPr anchor="ctr">
                        <a:solidFill>
                          <a:schemeClr val="bg2"/>
                        </a:solidFill>
                      </a:tcPr>
                    </a:tc>
                    <a:tc>
                      <a:txBody>
                        <a:bodyPr/>
                        <a:lstStyle/>
                        <a:p>
                          <a:endParaRPr lang="ko-KR"/>
                        </a:p>
                      </a:txBody>
                      <a:tcPr anchor="ctr">
                        <a:blipFill>
                          <a:blip r:embed="rId2"/>
                          <a:stretch>
                            <a:fillRect l="-100326" t="-401639" r="-200651" b="-109836"/>
                          </a:stretch>
                        </a:blipFill>
                      </a:tcPr>
                    </a:tc>
                    <a:tc>
                      <a:txBody>
                        <a:bodyPr/>
                        <a:lstStyle/>
                        <a:p>
                          <a:pPr algn="ctr" latinLnBrk="1"/>
                          <a:r>
                            <a:rPr lang="en-US" altLang="ko-KR" sz="1500" b="0" dirty="0"/>
                            <a:t>Z</a:t>
                          </a:r>
                          <a:endParaRPr lang="ko-KR" altLang="en-US" sz="1500" b="0" dirty="0"/>
                        </a:p>
                      </a:txBody>
                      <a:tcPr anchor="ctr">
                        <a:solidFill>
                          <a:schemeClr val="bg2"/>
                        </a:solidFill>
                      </a:tcPr>
                    </a:tc>
                    <a:tc>
                      <a:txBody>
                        <a:bodyPr/>
                        <a:lstStyle/>
                        <a:p>
                          <a:endParaRPr lang="ko-KR"/>
                        </a:p>
                      </a:txBody>
                      <a:tcPr anchor="ctr">
                        <a:blipFill>
                          <a:blip r:embed="rId2"/>
                          <a:stretch>
                            <a:fillRect l="-300326" t="-401639" r="-651" b="-109836"/>
                          </a:stretch>
                        </a:blipFill>
                      </a:tcPr>
                    </a:tc>
                    <a:extLst>
                      <a:ext uri="{0D108BD9-81ED-4DB2-BD59-A6C34878D82A}">
                        <a16:rowId xmlns:a16="http://schemas.microsoft.com/office/drawing/2014/main" val="2042073933"/>
                      </a:ext>
                    </a:extLst>
                  </a:tr>
                  <a:tr h="370840">
                    <a:tc>
                      <a:txBody>
                        <a:bodyPr/>
                        <a:lstStyle/>
                        <a:p>
                          <a:pPr algn="ctr" latinLnBrk="1"/>
                          <a:r>
                            <a:rPr lang="en-US" altLang="ko-KR" sz="1500" b="0" dirty="0"/>
                            <a:t>Total deformation</a:t>
                          </a:r>
                          <a:endParaRPr lang="ko-KR" altLang="en-US" sz="1500" b="0" dirty="0"/>
                        </a:p>
                      </a:txBody>
                      <a:tcPr anchor="ctr">
                        <a:solidFill>
                          <a:schemeClr val="bg2"/>
                        </a:solidFill>
                      </a:tcPr>
                    </a:tc>
                    <a:tc>
                      <a:txBody>
                        <a:bodyPr/>
                        <a:lstStyle/>
                        <a:p>
                          <a:endParaRPr lang="ko-KR"/>
                        </a:p>
                      </a:txBody>
                      <a:tcPr anchor="ctr">
                        <a:blipFill>
                          <a:blip r:embed="rId2"/>
                          <a:stretch>
                            <a:fillRect l="-100326" t="-501639" r="-200651" b="-9836"/>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0" dirty="0"/>
                            <a:t>Total deformation</a:t>
                          </a:r>
                          <a:endParaRPr lang="ko-KR" altLang="en-US" sz="1500" b="0" dirty="0"/>
                        </a:p>
                      </a:txBody>
                      <a:tcPr anchor="ctr">
                        <a:solidFill>
                          <a:schemeClr val="bg2"/>
                        </a:solidFill>
                      </a:tcPr>
                    </a:tc>
                    <a:tc>
                      <a:txBody>
                        <a:bodyPr/>
                        <a:lstStyle/>
                        <a:p>
                          <a:endParaRPr lang="ko-KR"/>
                        </a:p>
                      </a:txBody>
                      <a:tcPr anchor="ctr">
                        <a:blipFill>
                          <a:blip r:embed="rId2"/>
                          <a:stretch>
                            <a:fillRect l="-300326" t="-501639" r="-651" b="-9836"/>
                          </a:stretch>
                        </a:blipFill>
                      </a:tcPr>
                    </a:tc>
                    <a:extLst>
                      <a:ext uri="{0D108BD9-81ED-4DB2-BD59-A6C34878D82A}">
                        <a16:rowId xmlns:a16="http://schemas.microsoft.com/office/drawing/2014/main" val="4022142065"/>
                      </a:ext>
                    </a:extLst>
                  </a:tr>
                </a:tbl>
              </a:graphicData>
            </a:graphic>
          </p:graphicFrame>
        </mc:Fallback>
      </mc:AlternateContent>
      <p:sp>
        <p:nvSpPr>
          <p:cNvPr id="7" name="TextBox 6">
            <a:extLst>
              <a:ext uri="{FF2B5EF4-FFF2-40B4-BE49-F238E27FC236}">
                <a16:creationId xmlns:a16="http://schemas.microsoft.com/office/drawing/2014/main" id="{56EDD4DC-1686-856B-9D3A-A3AEF083B245}"/>
              </a:ext>
            </a:extLst>
          </p:cNvPr>
          <p:cNvSpPr txBox="1"/>
          <p:nvPr/>
        </p:nvSpPr>
        <p:spPr>
          <a:xfrm>
            <a:off x="406756" y="1810433"/>
            <a:ext cx="5860692" cy="323165"/>
          </a:xfrm>
          <a:prstGeom prst="rect">
            <a:avLst/>
          </a:prstGeom>
          <a:noFill/>
        </p:spPr>
        <p:txBody>
          <a:bodyPr wrap="square" rtlCol="0">
            <a:spAutoFit/>
          </a:bodyPr>
          <a:lstStyle/>
          <a:p>
            <a:r>
              <a:rPr lang="en-US" altLang="ko-KR" sz="1500" b="1" dirty="0"/>
              <a:t>Table #. Comparison of deformation value</a:t>
            </a:r>
            <a:endParaRPr lang="ko-KR" altLang="en-US" sz="1500" b="1" dirty="0"/>
          </a:p>
        </p:txBody>
      </p:sp>
      <p:grpSp>
        <p:nvGrpSpPr>
          <p:cNvPr id="16" name="그룹 15">
            <a:extLst>
              <a:ext uri="{FF2B5EF4-FFF2-40B4-BE49-F238E27FC236}">
                <a16:creationId xmlns:a16="http://schemas.microsoft.com/office/drawing/2014/main" id="{E67120D9-080B-2FDC-5203-4E60D5F33406}"/>
              </a:ext>
            </a:extLst>
          </p:cNvPr>
          <p:cNvGrpSpPr/>
          <p:nvPr/>
        </p:nvGrpSpPr>
        <p:grpSpPr>
          <a:xfrm>
            <a:off x="463901" y="4539135"/>
            <a:ext cx="7482667" cy="2271918"/>
            <a:chOff x="463901" y="4539135"/>
            <a:chExt cx="7482667" cy="2271918"/>
          </a:xfrm>
        </p:grpSpPr>
        <p:sp>
          <p:nvSpPr>
            <p:cNvPr id="12" name="TextBox 11">
              <a:extLst>
                <a:ext uri="{FF2B5EF4-FFF2-40B4-BE49-F238E27FC236}">
                  <a16:creationId xmlns:a16="http://schemas.microsoft.com/office/drawing/2014/main" id="{5129E6F2-2842-6F20-7155-FC8B7D1BA7A7}"/>
                </a:ext>
              </a:extLst>
            </p:cNvPr>
            <p:cNvSpPr txBox="1"/>
            <p:nvPr/>
          </p:nvSpPr>
          <p:spPr>
            <a:xfrm>
              <a:off x="463901" y="6487888"/>
              <a:ext cx="7482667" cy="323165"/>
            </a:xfrm>
            <a:prstGeom prst="rect">
              <a:avLst/>
            </a:prstGeom>
            <a:noFill/>
          </p:spPr>
          <p:txBody>
            <a:bodyPr wrap="square" rtlCol="0">
              <a:spAutoFit/>
            </a:bodyPr>
            <a:lstStyle/>
            <a:p>
              <a:pPr algn="ctr"/>
              <a:r>
                <a:rPr lang="en-US" altLang="ko-KR" sz="1500" b="1" dirty="0"/>
                <a:t>Figure #. Comparison of total deformation values</a:t>
              </a:r>
              <a:endParaRPr lang="ko-KR" altLang="en-US" sz="1500" b="1" dirty="0"/>
            </a:p>
          </p:txBody>
        </p:sp>
        <p:grpSp>
          <p:nvGrpSpPr>
            <p:cNvPr id="15" name="그룹 14">
              <a:extLst>
                <a:ext uri="{FF2B5EF4-FFF2-40B4-BE49-F238E27FC236}">
                  <a16:creationId xmlns:a16="http://schemas.microsoft.com/office/drawing/2014/main" id="{7D6E2184-74BA-DDFF-8569-D3B6BCEC4600}"/>
                </a:ext>
              </a:extLst>
            </p:cNvPr>
            <p:cNvGrpSpPr/>
            <p:nvPr/>
          </p:nvGrpSpPr>
          <p:grpSpPr>
            <a:xfrm>
              <a:off x="463902" y="4539135"/>
              <a:ext cx="7475966" cy="1916095"/>
              <a:chOff x="463902" y="4560907"/>
              <a:chExt cx="7475966" cy="1916095"/>
            </a:xfrm>
          </p:grpSpPr>
          <p:pic>
            <p:nvPicPr>
              <p:cNvPr id="11" name="그림 10">
                <a:extLst>
                  <a:ext uri="{FF2B5EF4-FFF2-40B4-BE49-F238E27FC236}">
                    <a16:creationId xmlns:a16="http://schemas.microsoft.com/office/drawing/2014/main" id="{2154521F-3F11-E195-11D3-13AC34ABBEFD}"/>
                  </a:ext>
                </a:extLst>
              </p:cNvPr>
              <p:cNvPicPr>
                <a:picLocks noChangeAspect="1"/>
              </p:cNvPicPr>
              <p:nvPr/>
            </p:nvPicPr>
            <p:blipFill>
              <a:blip r:embed="rId3"/>
              <a:stretch>
                <a:fillRect/>
              </a:stretch>
            </p:blipFill>
            <p:spPr>
              <a:xfrm>
                <a:off x="463902" y="4560907"/>
                <a:ext cx="3737983" cy="1916094"/>
              </a:xfrm>
              <a:prstGeom prst="rect">
                <a:avLst/>
              </a:prstGeom>
            </p:spPr>
          </p:pic>
          <p:pic>
            <p:nvPicPr>
              <p:cNvPr id="14" name="그림 13">
                <a:extLst>
                  <a:ext uri="{FF2B5EF4-FFF2-40B4-BE49-F238E27FC236}">
                    <a16:creationId xmlns:a16="http://schemas.microsoft.com/office/drawing/2014/main" id="{C6AAE385-4A91-9C8D-87A4-0A290A04C5E0}"/>
                  </a:ext>
                </a:extLst>
              </p:cNvPr>
              <p:cNvPicPr>
                <a:picLocks noChangeAspect="1"/>
              </p:cNvPicPr>
              <p:nvPr/>
            </p:nvPicPr>
            <p:blipFill>
              <a:blip r:embed="rId4"/>
              <a:stretch>
                <a:fillRect/>
              </a:stretch>
            </p:blipFill>
            <p:spPr>
              <a:xfrm>
                <a:off x="4201885" y="4560908"/>
                <a:ext cx="3737983" cy="1916094"/>
              </a:xfrm>
              <a:prstGeom prst="rect">
                <a:avLst/>
              </a:prstGeom>
            </p:spPr>
          </p:pic>
        </p:grpSp>
      </p:grpSp>
    </p:spTree>
    <p:extLst>
      <p:ext uri="{BB962C8B-B14F-4D97-AF65-F5344CB8AC3E}">
        <p14:creationId xmlns:p14="http://schemas.microsoft.com/office/powerpoint/2010/main" val="279208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C553080F-CDBB-41C6-7A9D-A57A4BC6E156}"/>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Equivalent stress</a:t>
            </a:r>
          </a:p>
        </p:txBody>
      </p:sp>
      <p:sp>
        <p:nvSpPr>
          <p:cNvPr id="4" name="TextBox 3">
            <a:extLst>
              <a:ext uri="{FF2B5EF4-FFF2-40B4-BE49-F238E27FC236}">
                <a16:creationId xmlns:a16="http://schemas.microsoft.com/office/drawing/2014/main" id="{631BEDAB-2559-46C9-F7C2-1E4056B95EFC}"/>
              </a:ext>
            </a:extLst>
          </p:cNvPr>
          <p:cNvSpPr txBox="1"/>
          <p:nvPr/>
        </p:nvSpPr>
        <p:spPr>
          <a:xfrm>
            <a:off x="420363" y="1384800"/>
            <a:ext cx="11699619" cy="393954"/>
          </a:xfrm>
          <a:prstGeom prst="rect">
            <a:avLst/>
          </a:prstGeom>
          <a:noFill/>
        </p:spPr>
        <p:txBody>
          <a:bodyPr wrap="square" rtlCol="0">
            <a:spAutoFit/>
          </a:bodyPr>
          <a:lstStyle/>
          <a:p>
            <a:pPr>
              <a:lnSpc>
                <a:spcPct val="150000"/>
              </a:lnSpc>
            </a:pPr>
            <a:r>
              <a:rPr lang="en-US" altLang="ko-KR" sz="1500" dirty="0"/>
              <a:t>	The comparison of simulation results for stress values between the problem model and the improved model is as follows.</a:t>
            </a:r>
          </a:p>
        </p:txBody>
      </p:sp>
      <mc:AlternateContent xmlns:mc="http://schemas.openxmlformats.org/markup-compatibility/2006" xmlns:a14="http://schemas.microsoft.com/office/drawing/2010/main">
        <mc:Choice Requires="a14">
          <p:graphicFrame>
            <p:nvGraphicFramePr>
              <p:cNvPr id="5" name="표 4">
                <a:extLst>
                  <a:ext uri="{FF2B5EF4-FFF2-40B4-BE49-F238E27FC236}">
                    <a16:creationId xmlns:a16="http://schemas.microsoft.com/office/drawing/2014/main" id="{D99A7B2D-DD3F-7094-E3EF-FE5018B30915}"/>
                  </a:ext>
                </a:extLst>
              </p:cNvPr>
              <p:cNvGraphicFramePr>
                <a:graphicFrameLocks noGrp="1"/>
              </p:cNvGraphicFramePr>
              <p:nvPr>
                <p:extLst>
                  <p:ext uri="{D42A27DB-BD31-4B8C-83A1-F6EECF244321}">
                    <p14:modId xmlns:p14="http://schemas.microsoft.com/office/powerpoint/2010/main" val="2115802781"/>
                  </p:ext>
                </p:extLst>
              </p:nvPr>
            </p:nvGraphicFramePr>
            <p:xfrm>
              <a:off x="463903" y="2191188"/>
              <a:ext cx="7482668"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91517067"/>
                        </a:ext>
                      </a:extLst>
                    </a:gridCol>
                    <a:gridCol w="1870667">
                      <a:extLst>
                        <a:ext uri="{9D8B030D-6E8A-4147-A177-3AD203B41FA5}">
                          <a16:colId xmlns:a16="http://schemas.microsoft.com/office/drawing/2014/main" val="3031051292"/>
                        </a:ext>
                      </a:extLst>
                    </a:gridCol>
                    <a:gridCol w="1870667">
                      <a:extLst>
                        <a:ext uri="{9D8B030D-6E8A-4147-A177-3AD203B41FA5}">
                          <a16:colId xmlns:a16="http://schemas.microsoft.com/office/drawing/2014/main" val="1060652224"/>
                        </a:ext>
                      </a:extLst>
                    </a:gridCol>
                    <a:gridCol w="1870667">
                      <a:extLst>
                        <a:ext uri="{9D8B030D-6E8A-4147-A177-3AD203B41FA5}">
                          <a16:colId xmlns:a16="http://schemas.microsoft.com/office/drawing/2014/main" val="1907373551"/>
                        </a:ext>
                      </a:extLst>
                    </a:gridCol>
                  </a:tblGrid>
                  <a:tr h="370840">
                    <a:tc gridSpan="2">
                      <a:txBody>
                        <a:bodyPr/>
                        <a:lstStyle/>
                        <a:p>
                          <a:pPr algn="ctr" latinLnBrk="1"/>
                          <a:r>
                            <a:rPr lang="en-US" altLang="ko-KR" sz="1500" b="1" dirty="0"/>
                            <a:t>Problem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tc gridSpan="2">
                      <a:txBody>
                        <a:bodyPr/>
                        <a:lstStyle/>
                        <a:p>
                          <a:pPr algn="ctr" latinLnBrk="1"/>
                          <a:r>
                            <a:rPr lang="en-US" altLang="ko-KR" sz="1500" b="1" dirty="0"/>
                            <a:t>Developed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1498264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pPr algn="ctr" latinLnBrk="1"/>
                          <a:r>
                            <a:rPr lang="en-US" altLang="ko-KR" sz="1500" b="0" dirty="0"/>
                            <a:t>Values </a:t>
                          </a:r>
                          <a14:m>
                            <m:oMath xmlns:m="http://schemas.openxmlformats.org/officeDocument/2006/math">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𝑀𝑃𝑎</m:t>
                              </m:r>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tc>
                      <a:txBody>
                        <a:bodyPr/>
                        <a:lstStyle/>
                        <a:p>
                          <a:pPr algn="ctr" latinLnBrk="1"/>
                          <a:r>
                            <a:rPr lang="en-US" altLang="ko-KR" sz="1500" b="0" dirty="0"/>
                            <a:t>Part</a:t>
                          </a:r>
                          <a:endParaRPr lang="ko-KR" altLang="en-US" sz="1500" b="0" dirty="0"/>
                        </a:p>
                      </a:txBody>
                      <a:tcPr anchor="ctr">
                        <a:solidFill>
                          <a:schemeClr val="bg2"/>
                        </a:solidFill>
                      </a:tcPr>
                    </a:tc>
                    <a:tc>
                      <a:txBody>
                        <a:bodyPr/>
                        <a:lstStyle/>
                        <a:p>
                          <a:pPr algn="ctr" latinLnBrk="1"/>
                          <a:r>
                            <a:rPr lang="en-US" altLang="ko-KR" sz="1500" b="0" dirty="0"/>
                            <a:t>Values </a:t>
                          </a:r>
                          <a14:m>
                            <m:oMath xmlns:m="http://schemas.openxmlformats.org/officeDocument/2006/math">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𝑀𝑝𝑎</m:t>
                              </m:r>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390 ~ 480</m:t>
                                </m:r>
                              </m:oMath>
                            </m:oMathPara>
                          </a14:m>
                          <a:endParaRPr lang="ko-KR" altLang="en-US" sz="1500" dirty="0"/>
                        </a:p>
                      </a:txBody>
                      <a:tcPr anchor="ctr"/>
                    </a:tc>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99 ~ 123.16</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433 ~ 490</m:t>
                                </m:r>
                              </m:oMath>
                            </m:oMathPara>
                          </a14:m>
                          <a:endParaRPr lang="ko-KR" altLang="en-US" sz="1500" dirty="0"/>
                        </a:p>
                      </a:txBody>
                      <a:tcPr anchor="ctr"/>
                    </a:tc>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78 ~ 100.26</m:t>
                                </m:r>
                              </m:oMath>
                            </m:oMathPara>
                          </a14:m>
                          <a:endParaRPr lang="ko-KR" altLang="en-US" sz="1500" dirty="0"/>
                        </a:p>
                      </a:txBody>
                      <a:tcPr anchor="ctr"/>
                    </a:tc>
                    <a:extLst>
                      <a:ext uri="{0D108BD9-81ED-4DB2-BD59-A6C34878D82A}">
                        <a16:rowId xmlns:a16="http://schemas.microsoft.com/office/drawing/2014/main" val="474687401"/>
                      </a:ext>
                    </a:extLst>
                  </a:tr>
                </a:tbl>
              </a:graphicData>
            </a:graphic>
          </p:graphicFrame>
        </mc:Choice>
        <mc:Fallback xmlns="">
          <p:graphicFrame>
            <p:nvGraphicFramePr>
              <p:cNvPr id="5" name="표 4">
                <a:extLst>
                  <a:ext uri="{FF2B5EF4-FFF2-40B4-BE49-F238E27FC236}">
                    <a16:creationId xmlns:a16="http://schemas.microsoft.com/office/drawing/2014/main" id="{D99A7B2D-DD3F-7094-E3EF-FE5018B30915}"/>
                  </a:ext>
                </a:extLst>
              </p:cNvPr>
              <p:cNvGraphicFramePr>
                <a:graphicFrameLocks noGrp="1"/>
              </p:cNvGraphicFramePr>
              <p:nvPr>
                <p:extLst>
                  <p:ext uri="{D42A27DB-BD31-4B8C-83A1-F6EECF244321}">
                    <p14:modId xmlns:p14="http://schemas.microsoft.com/office/powerpoint/2010/main" val="2115802781"/>
                  </p:ext>
                </p:extLst>
              </p:nvPr>
            </p:nvGraphicFramePr>
            <p:xfrm>
              <a:off x="463903" y="2191188"/>
              <a:ext cx="7482668"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91517067"/>
                        </a:ext>
                      </a:extLst>
                    </a:gridCol>
                    <a:gridCol w="1870667">
                      <a:extLst>
                        <a:ext uri="{9D8B030D-6E8A-4147-A177-3AD203B41FA5}">
                          <a16:colId xmlns:a16="http://schemas.microsoft.com/office/drawing/2014/main" val="3031051292"/>
                        </a:ext>
                      </a:extLst>
                    </a:gridCol>
                    <a:gridCol w="1870667">
                      <a:extLst>
                        <a:ext uri="{9D8B030D-6E8A-4147-A177-3AD203B41FA5}">
                          <a16:colId xmlns:a16="http://schemas.microsoft.com/office/drawing/2014/main" val="1060652224"/>
                        </a:ext>
                      </a:extLst>
                    </a:gridCol>
                    <a:gridCol w="1870667">
                      <a:extLst>
                        <a:ext uri="{9D8B030D-6E8A-4147-A177-3AD203B41FA5}">
                          <a16:colId xmlns:a16="http://schemas.microsoft.com/office/drawing/2014/main" val="1907373551"/>
                        </a:ext>
                      </a:extLst>
                    </a:gridCol>
                  </a:tblGrid>
                  <a:tr h="370840">
                    <a:tc gridSpan="2">
                      <a:txBody>
                        <a:bodyPr/>
                        <a:lstStyle/>
                        <a:p>
                          <a:pPr algn="ctr" latinLnBrk="1"/>
                          <a:r>
                            <a:rPr lang="en-US" altLang="ko-KR" sz="1500" b="1" dirty="0"/>
                            <a:t>Problem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tc gridSpan="2">
                      <a:txBody>
                        <a:bodyPr/>
                        <a:lstStyle/>
                        <a:p>
                          <a:pPr algn="ctr" latinLnBrk="1"/>
                          <a:r>
                            <a:rPr lang="en-US" altLang="ko-KR" sz="1500" b="1" dirty="0"/>
                            <a:t>Developed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1498264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endParaRPr lang="ko-KR"/>
                        </a:p>
                      </a:txBody>
                      <a:tcPr anchor="ctr">
                        <a:blipFill>
                          <a:blip r:embed="rId2"/>
                          <a:stretch>
                            <a:fillRect l="-100326" t="-101639" r="-200651" b="-211475"/>
                          </a:stretch>
                        </a:blipFill>
                      </a:tcPr>
                    </a:tc>
                    <a:tc>
                      <a:txBody>
                        <a:bodyPr/>
                        <a:lstStyle/>
                        <a:p>
                          <a:pPr algn="ctr" latinLnBrk="1"/>
                          <a:r>
                            <a:rPr lang="en-US" altLang="ko-KR" sz="1500" b="0" dirty="0"/>
                            <a:t>Part</a:t>
                          </a:r>
                          <a:endParaRPr lang="ko-KR" altLang="en-US" sz="1500" b="0" dirty="0"/>
                        </a:p>
                      </a:txBody>
                      <a:tcPr anchor="ctr">
                        <a:solidFill>
                          <a:schemeClr val="bg2"/>
                        </a:solidFill>
                      </a:tcPr>
                    </a:tc>
                    <a:tc>
                      <a:txBody>
                        <a:bodyPr/>
                        <a:lstStyle/>
                        <a:p>
                          <a:endParaRPr lang="ko-KR"/>
                        </a:p>
                      </a:txBody>
                      <a:tcPr anchor="ctr">
                        <a:blipFill>
                          <a:blip r:embed="rId2"/>
                          <a:stretch>
                            <a:fillRect l="-300326" t="-101639" r="-651" b="-211475"/>
                          </a:stretch>
                        </a:blipFill>
                      </a:tcPr>
                    </a:tc>
                    <a:extLst>
                      <a:ext uri="{0D108BD9-81ED-4DB2-BD59-A6C34878D82A}">
                        <a16:rowId xmlns:a16="http://schemas.microsoft.com/office/drawing/2014/main" val="1340128296"/>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endParaRPr lang="ko-KR"/>
                        </a:p>
                      </a:txBody>
                      <a:tcPr anchor="ctr">
                        <a:blipFill>
                          <a:blip r:embed="rId2"/>
                          <a:stretch>
                            <a:fillRect l="-100326" t="-201639" r="-200651" b="-111475"/>
                          </a:stretch>
                        </a:blipFill>
                      </a:tcPr>
                    </a:tc>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endParaRPr lang="ko-KR"/>
                        </a:p>
                      </a:txBody>
                      <a:tcPr anchor="ctr">
                        <a:blipFill>
                          <a:blip r:embed="rId2"/>
                          <a:stretch>
                            <a:fillRect l="-300326" t="-201639" r="-651" b="-111475"/>
                          </a:stretch>
                        </a:blipFill>
                      </a:tcPr>
                    </a:tc>
                    <a:extLst>
                      <a:ext uri="{0D108BD9-81ED-4DB2-BD59-A6C34878D82A}">
                        <a16:rowId xmlns:a16="http://schemas.microsoft.com/office/drawing/2014/main" val="3652732674"/>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endParaRPr lang="ko-KR"/>
                        </a:p>
                      </a:txBody>
                      <a:tcPr anchor="ctr">
                        <a:blipFill>
                          <a:blip r:embed="rId2"/>
                          <a:stretch>
                            <a:fillRect l="-100326" t="-301639" r="-200651" b="-11475"/>
                          </a:stretch>
                        </a:blipFill>
                      </a:tcPr>
                    </a:tc>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endParaRPr lang="ko-KR"/>
                        </a:p>
                      </a:txBody>
                      <a:tcPr anchor="ctr">
                        <a:blipFill>
                          <a:blip r:embed="rId2"/>
                          <a:stretch>
                            <a:fillRect l="-300326" t="-301639" r="-651" b="-11475"/>
                          </a:stretch>
                        </a:blipFill>
                      </a:tcPr>
                    </a:tc>
                    <a:extLst>
                      <a:ext uri="{0D108BD9-81ED-4DB2-BD59-A6C34878D82A}">
                        <a16:rowId xmlns:a16="http://schemas.microsoft.com/office/drawing/2014/main" val="474687401"/>
                      </a:ext>
                    </a:extLst>
                  </a:tr>
                </a:tbl>
              </a:graphicData>
            </a:graphic>
          </p:graphicFrame>
        </mc:Fallback>
      </mc:AlternateContent>
      <p:sp>
        <p:nvSpPr>
          <p:cNvPr id="6" name="TextBox 5">
            <a:extLst>
              <a:ext uri="{FF2B5EF4-FFF2-40B4-BE49-F238E27FC236}">
                <a16:creationId xmlns:a16="http://schemas.microsoft.com/office/drawing/2014/main" id="{D4AC519C-32BF-7831-F162-DB64F6FA4233}"/>
              </a:ext>
            </a:extLst>
          </p:cNvPr>
          <p:cNvSpPr txBox="1"/>
          <p:nvPr/>
        </p:nvSpPr>
        <p:spPr>
          <a:xfrm>
            <a:off x="406756" y="1810433"/>
            <a:ext cx="5860692" cy="323165"/>
          </a:xfrm>
          <a:prstGeom prst="rect">
            <a:avLst/>
          </a:prstGeom>
          <a:noFill/>
        </p:spPr>
        <p:txBody>
          <a:bodyPr wrap="square" rtlCol="0">
            <a:spAutoFit/>
          </a:bodyPr>
          <a:lstStyle/>
          <a:p>
            <a:r>
              <a:rPr lang="en-US" altLang="ko-KR" sz="1500" b="1" dirty="0"/>
              <a:t>Table #. Comparison of equivalent stress value</a:t>
            </a:r>
            <a:endParaRPr lang="ko-KR" altLang="en-US" sz="1500" b="1" dirty="0"/>
          </a:p>
        </p:txBody>
      </p:sp>
      <p:sp>
        <p:nvSpPr>
          <p:cNvPr id="12" name="TextBox 11">
            <a:extLst>
              <a:ext uri="{FF2B5EF4-FFF2-40B4-BE49-F238E27FC236}">
                <a16:creationId xmlns:a16="http://schemas.microsoft.com/office/drawing/2014/main" id="{249FF953-DA9B-FE1C-6693-764D6DE42EDF}"/>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Simulation result comparison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pSp>
        <p:nvGrpSpPr>
          <p:cNvPr id="19" name="그룹 18">
            <a:extLst>
              <a:ext uri="{FF2B5EF4-FFF2-40B4-BE49-F238E27FC236}">
                <a16:creationId xmlns:a16="http://schemas.microsoft.com/office/drawing/2014/main" id="{BCB815D7-7F65-5530-68F6-587F9490C706}"/>
              </a:ext>
            </a:extLst>
          </p:cNvPr>
          <p:cNvGrpSpPr/>
          <p:nvPr/>
        </p:nvGrpSpPr>
        <p:grpSpPr>
          <a:xfrm>
            <a:off x="463904" y="3753910"/>
            <a:ext cx="6209039" cy="3006119"/>
            <a:chOff x="463904" y="3819227"/>
            <a:chExt cx="7482668" cy="2966718"/>
          </a:xfrm>
        </p:grpSpPr>
        <p:grpSp>
          <p:nvGrpSpPr>
            <p:cNvPr id="15" name="그룹 14">
              <a:extLst>
                <a:ext uri="{FF2B5EF4-FFF2-40B4-BE49-F238E27FC236}">
                  <a16:creationId xmlns:a16="http://schemas.microsoft.com/office/drawing/2014/main" id="{21ED41F4-3E8B-DCE2-7669-2F4EA703F599}"/>
                </a:ext>
              </a:extLst>
            </p:cNvPr>
            <p:cNvGrpSpPr/>
            <p:nvPr/>
          </p:nvGrpSpPr>
          <p:grpSpPr>
            <a:xfrm>
              <a:off x="463904" y="3819227"/>
              <a:ext cx="7482667" cy="1483360"/>
              <a:chOff x="518333" y="2997585"/>
              <a:chExt cx="7774197" cy="2928499"/>
            </a:xfrm>
          </p:grpSpPr>
          <p:pic>
            <p:nvPicPr>
              <p:cNvPr id="13" name="그림 12">
                <a:extLst>
                  <a:ext uri="{FF2B5EF4-FFF2-40B4-BE49-F238E27FC236}">
                    <a16:creationId xmlns:a16="http://schemas.microsoft.com/office/drawing/2014/main" id="{96A70B7F-24E7-D03B-C26E-F5E492A8A62C}"/>
                  </a:ext>
                </a:extLst>
              </p:cNvPr>
              <p:cNvPicPr>
                <a:picLocks noChangeAspect="1"/>
              </p:cNvPicPr>
              <p:nvPr/>
            </p:nvPicPr>
            <p:blipFill>
              <a:blip r:embed="rId3"/>
              <a:stretch>
                <a:fillRect/>
              </a:stretch>
            </p:blipFill>
            <p:spPr>
              <a:xfrm>
                <a:off x="518333" y="2997585"/>
                <a:ext cx="3703296" cy="2928498"/>
              </a:xfrm>
              <a:prstGeom prst="rect">
                <a:avLst/>
              </a:prstGeom>
            </p:spPr>
          </p:pic>
          <p:pic>
            <p:nvPicPr>
              <p:cNvPr id="14" name="그림 13">
                <a:extLst>
                  <a:ext uri="{FF2B5EF4-FFF2-40B4-BE49-F238E27FC236}">
                    <a16:creationId xmlns:a16="http://schemas.microsoft.com/office/drawing/2014/main" id="{04D2786C-CE3F-8FBB-4A97-4AA29B5E6737}"/>
                  </a:ext>
                </a:extLst>
              </p:cNvPr>
              <p:cNvPicPr>
                <a:picLocks noChangeAspect="1"/>
              </p:cNvPicPr>
              <p:nvPr/>
            </p:nvPicPr>
            <p:blipFill>
              <a:blip r:embed="rId4"/>
              <a:stretch>
                <a:fillRect/>
              </a:stretch>
            </p:blipFill>
            <p:spPr>
              <a:xfrm>
                <a:off x="4221629" y="2997586"/>
                <a:ext cx="4070901" cy="2928498"/>
              </a:xfrm>
              <a:prstGeom prst="rect">
                <a:avLst/>
              </a:prstGeom>
            </p:spPr>
          </p:pic>
        </p:grpSp>
        <p:grpSp>
          <p:nvGrpSpPr>
            <p:cNvPr id="18" name="그룹 17">
              <a:extLst>
                <a:ext uri="{FF2B5EF4-FFF2-40B4-BE49-F238E27FC236}">
                  <a16:creationId xmlns:a16="http://schemas.microsoft.com/office/drawing/2014/main" id="{229EB7E5-6408-FABD-53EF-B2C5829F3E2C}"/>
                </a:ext>
              </a:extLst>
            </p:cNvPr>
            <p:cNvGrpSpPr/>
            <p:nvPr/>
          </p:nvGrpSpPr>
          <p:grpSpPr>
            <a:xfrm>
              <a:off x="463904" y="5302586"/>
              <a:ext cx="7482668" cy="1483359"/>
              <a:chOff x="520352" y="2995550"/>
              <a:chExt cx="7665705" cy="2952306"/>
            </a:xfrm>
          </p:grpSpPr>
          <p:pic>
            <p:nvPicPr>
              <p:cNvPr id="16" name="그림 15">
                <a:extLst>
                  <a:ext uri="{FF2B5EF4-FFF2-40B4-BE49-F238E27FC236}">
                    <a16:creationId xmlns:a16="http://schemas.microsoft.com/office/drawing/2014/main" id="{F9943EA3-F250-8C1D-46C0-499EB2249CF1}"/>
                  </a:ext>
                </a:extLst>
              </p:cNvPr>
              <p:cNvPicPr>
                <a:picLocks noChangeAspect="1"/>
              </p:cNvPicPr>
              <p:nvPr/>
            </p:nvPicPr>
            <p:blipFill>
              <a:blip r:embed="rId5"/>
              <a:stretch>
                <a:fillRect/>
              </a:stretch>
            </p:blipFill>
            <p:spPr>
              <a:xfrm>
                <a:off x="520352" y="2997586"/>
                <a:ext cx="3701277" cy="2950270"/>
              </a:xfrm>
              <a:prstGeom prst="rect">
                <a:avLst/>
              </a:prstGeom>
            </p:spPr>
          </p:pic>
          <p:pic>
            <p:nvPicPr>
              <p:cNvPr id="17" name="그림 16">
                <a:extLst>
                  <a:ext uri="{FF2B5EF4-FFF2-40B4-BE49-F238E27FC236}">
                    <a16:creationId xmlns:a16="http://schemas.microsoft.com/office/drawing/2014/main" id="{02D693B9-6818-E208-28A8-DFF19FA702B0}"/>
                  </a:ext>
                </a:extLst>
              </p:cNvPr>
              <p:cNvPicPr>
                <a:picLocks noChangeAspect="1"/>
              </p:cNvPicPr>
              <p:nvPr/>
            </p:nvPicPr>
            <p:blipFill>
              <a:blip r:embed="rId6"/>
              <a:stretch>
                <a:fillRect/>
              </a:stretch>
            </p:blipFill>
            <p:spPr>
              <a:xfrm>
                <a:off x="4226818" y="2995550"/>
                <a:ext cx="3959239" cy="2952305"/>
              </a:xfrm>
              <a:prstGeom prst="rect">
                <a:avLst/>
              </a:prstGeom>
            </p:spPr>
          </p:pic>
        </p:grpSp>
      </p:grpSp>
      <p:sp>
        <p:nvSpPr>
          <p:cNvPr id="20" name="TextBox 19">
            <a:extLst>
              <a:ext uri="{FF2B5EF4-FFF2-40B4-BE49-F238E27FC236}">
                <a16:creationId xmlns:a16="http://schemas.microsoft.com/office/drawing/2014/main" id="{18DE0761-EA25-9FD3-74AF-4AF7FC6721B9}"/>
              </a:ext>
            </a:extLst>
          </p:cNvPr>
          <p:cNvSpPr txBox="1"/>
          <p:nvPr/>
        </p:nvSpPr>
        <p:spPr>
          <a:xfrm>
            <a:off x="6379346" y="4339026"/>
            <a:ext cx="2321167" cy="323165"/>
          </a:xfrm>
          <a:prstGeom prst="rect">
            <a:avLst/>
          </a:prstGeom>
          <a:noFill/>
        </p:spPr>
        <p:txBody>
          <a:bodyPr wrap="square" rtlCol="0">
            <a:spAutoFit/>
          </a:bodyPr>
          <a:lstStyle/>
          <a:p>
            <a:pPr algn="ctr"/>
            <a:r>
              <a:rPr lang="en-US" altLang="ko-KR" sz="1500" b="0" dirty="0">
                <a:solidFill>
                  <a:srgbClr val="FF0000"/>
                </a:solidFill>
              </a:rPr>
              <a:t>Problem model</a:t>
            </a:r>
          </a:p>
        </p:txBody>
      </p:sp>
      <p:sp>
        <p:nvSpPr>
          <p:cNvPr id="21" name="TextBox 20">
            <a:extLst>
              <a:ext uri="{FF2B5EF4-FFF2-40B4-BE49-F238E27FC236}">
                <a16:creationId xmlns:a16="http://schemas.microsoft.com/office/drawing/2014/main" id="{1EC5C562-1FF5-C003-5BD4-BB4DCEB2B39F}"/>
              </a:ext>
            </a:extLst>
          </p:cNvPr>
          <p:cNvSpPr txBox="1"/>
          <p:nvPr/>
        </p:nvSpPr>
        <p:spPr>
          <a:xfrm>
            <a:off x="463903" y="3752873"/>
            <a:ext cx="6209039" cy="1495472"/>
          </a:xfrm>
          <a:prstGeom prst="rect">
            <a:avLst/>
          </a:prstGeom>
          <a:noFill/>
          <a:ln w="19050">
            <a:solidFill>
              <a:srgbClr val="FF0000"/>
            </a:solidFill>
            <a:prstDash val="dash"/>
          </a:ln>
        </p:spPr>
        <p:txBody>
          <a:bodyPr wrap="square" rtlCol="0">
            <a:spAutoFit/>
          </a:bodyPr>
          <a:lstStyle/>
          <a:p>
            <a:endParaRPr lang="ko-KR" altLang="en-US" dirty="0"/>
          </a:p>
        </p:txBody>
      </p:sp>
      <p:sp>
        <p:nvSpPr>
          <p:cNvPr id="22" name="TextBox 21">
            <a:extLst>
              <a:ext uri="{FF2B5EF4-FFF2-40B4-BE49-F238E27FC236}">
                <a16:creationId xmlns:a16="http://schemas.microsoft.com/office/drawing/2014/main" id="{0854452D-FD05-2C61-8BDD-992E43F05C4F}"/>
              </a:ext>
            </a:extLst>
          </p:cNvPr>
          <p:cNvSpPr txBox="1"/>
          <p:nvPr/>
        </p:nvSpPr>
        <p:spPr>
          <a:xfrm>
            <a:off x="463902" y="5256969"/>
            <a:ext cx="6209039" cy="1495472"/>
          </a:xfrm>
          <a:prstGeom prst="rect">
            <a:avLst/>
          </a:prstGeom>
          <a:noFill/>
          <a:ln w="19050">
            <a:solidFill>
              <a:srgbClr val="FF0000"/>
            </a:solidFill>
            <a:prstDash val="dash"/>
          </a:ln>
        </p:spPr>
        <p:txBody>
          <a:bodyPr wrap="square" rtlCol="0">
            <a:spAutoFit/>
          </a:bodyPr>
          <a:lstStyle/>
          <a:p>
            <a:endParaRPr lang="ko-KR" altLang="en-US" dirty="0"/>
          </a:p>
        </p:txBody>
      </p:sp>
      <p:sp>
        <p:nvSpPr>
          <p:cNvPr id="23" name="TextBox 22">
            <a:extLst>
              <a:ext uri="{FF2B5EF4-FFF2-40B4-BE49-F238E27FC236}">
                <a16:creationId xmlns:a16="http://schemas.microsoft.com/office/drawing/2014/main" id="{DFA565F7-EBAE-C6AB-A975-9E9A23D3929C}"/>
              </a:ext>
            </a:extLst>
          </p:cNvPr>
          <p:cNvSpPr txBox="1"/>
          <p:nvPr/>
        </p:nvSpPr>
        <p:spPr>
          <a:xfrm>
            <a:off x="6509978" y="5751240"/>
            <a:ext cx="2321167" cy="323165"/>
          </a:xfrm>
          <a:prstGeom prst="rect">
            <a:avLst/>
          </a:prstGeom>
          <a:noFill/>
        </p:spPr>
        <p:txBody>
          <a:bodyPr wrap="square" rtlCol="0">
            <a:spAutoFit/>
          </a:bodyPr>
          <a:lstStyle/>
          <a:p>
            <a:pPr algn="ctr"/>
            <a:r>
              <a:rPr lang="en-US" altLang="ko-KR" sz="1500" b="0" dirty="0">
                <a:solidFill>
                  <a:srgbClr val="FF0000"/>
                </a:solidFill>
              </a:rPr>
              <a:t>Developed model</a:t>
            </a:r>
          </a:p>
        </p:txBody>
      </p:sp>
    </p:spTree>
    <p:extLst>
      <p:ext uri="{BB962C8B-B14F-4D97-AF65-F5344CB8AC3E}">
        <p14:creationId xmlns:p14="http://schemas.microsoft.com/office/powerpoint/2010/main" val="197256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73A9DB6B-3D41-D214-5FE3-E2F6280A7644}"/>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Fatigue safety factor</a:t>
            </a:r>
          </a:p>
        </p:txBody>
      </p:sp>
      <p:sp>
        <p:nvSpPr>
          <p:cNvPr id="10" name="TextBox 9">
            <a:extLst>
              <a:ext uri="{FF2B5EF4-FFF2-40B4-BE49-F238E27FC236}">
                <a16:creationId xmlns:a16="http://schemas.microsoft.com/office/drawing/2014/main" id="{ADB23BE0-9E03-5C1E-80EE-3AF9C3517437}"/>
              </a:ext>
            </a:extLst>
          </p:cNvPr>
          <p:cNvSpPr txBox="1"/>
          <p:nvPr/>
        </p:nvSpPr>
        <p:spPr>
          <a:xfrm>
            <a:off x="420363" y="1384800"/>
            <a:ext cx="11699619" cy="393954"/>
          </a:xfrm>
          <a:prstGeom prst="rect">
            <a:avLst/>
          </a:prstGeom>
          <a:noFill/>
        </p:spPr>
        <p:txBody>
          <a:bodyPr wrap="square" rtlCol="0">
            <a:spAutoFit/>
          </a:bodyPr>
          <a:lstStyle/>
          <a:p>
            <a:pPr>
              <a:lnSpc>
                <a:spcPct val="150000"/>
              </a:lnSpc>
            </a:pPr>
            <a:r>
              <a:rPr lang="en-US" altLang="ko-KR" sz="1500" dirty="0"/>
              <a:t>	The comparison of fatigue analysis results between the problem model and the improved model is as follows.</a:t>
            </a:r>
          </a:p>
        </p:txBody>
      </p:sp>
      <mc:AlternateContent xmlns:mc="http://schemas.openxmlformats.org/markup-compatibility/2006" xmlns:a14="http://schemas.microsoft.com/office/drawing/2010/main">
        <mc:Choice Requires="a14">
          <p:graphicFrame>
            <p:nvGraphicFramePr>
              <p:cNvPr id="11" name="표 10">
                <a:extLst>
                  <a:ext uri="{FF2B5EF4-FFF2-40B4-BE49-F238E27FC236}">
                    <a16:creationId xmlns:a16="http://schemas.microsoft.com/office/drawing/2014/main" id="{80DF7425-5FFB-3E70-6555-0BF45AF11E5F}"/>
                  </a:ext>
                </a:extLst>
              </p:cNvPr>
              <p:cNvGraphicFramePr>
                <a:graphicFrameLocks noGrp="1"/>
              </p:cNvGraphicFramePr>
              <p:nvPr>
                <p:extLst>
                  <p:ext uri="{D42A27DB-BD31-4B8C-83A1-F6EECF244321}">
                    <p14:modId xmlns:p14="http://schemas.microsoft.com/office/powerpoint/2010/main" val="396377536"/>
                  </p:ext>
                </p:extLst>
              </p:nvPr>
            </p:nvGraphicFramePr>
            <p:xfrm>
              <a:off x="463903" y="2256505"/>
              <a:ext cx="7482668"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91517067"/>
                        </a:ext>
                      </a:extLst>
                    </a:gridCol>
                    <a:gridCol w="1870667">
                      <a:extLst>
                        <a:ext uri="{9D8B030D-6E8A-4147-A177-3AD203B41FA5}">
                          <a16:colId xmlns:a16="http://schemas.microsoft.com/office/drawing/2014/main" val="3031051292"/>
                        </a:ext>
                      </a:extLst>
                    </a:gridCol>
                    <a:gridCol w="1870667">
                      <a:extLst>
                        <a:ext uri="{9D8B030D-6E8A-4147-A177-3AD203B41FA5}">
                          <a16:colId xmlns:a16="http://schemas.microsoft.com/office/drawing/2014/main" val="1060652224"/>
                        </a:ext>
                      </a:extLst>
                    </a:gridCol>
                    <a:gridCol w="1870667">
                      <a:extLst>
                        <a:ext uri="{9D8B030D-6E8A-4147-A177-3AD203B41FA5}">
                          <a16:colId xmlns:a16="http://schemas.microsoft.com/office/drawing/2014/main" val="1907373551"/>
                        </a:ext>
                      </a:extLst>
                    </a:gridCol>
                  </a:tblGrid>
                  <a:tr h="370840">
                    <a:tc gridSpan="2">
                      <a:txBody>
                        <a:bodyPr/>
                        <a:lstStyle/>
                        <a:p>
                          <a:pPr algn="ctr" latinLnBrk="1"/>
                          <a:r>
                            <a:rPr lang="en-US" altLang="ko-KR" sz="1500" b="1" dirty="0"/>
                            <a:t>Problem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tc gridSpan="2">
                      <a:txBody>
                        <a:bodyPr/>
                        <a:lstStyle/>
                        <a:p>
                          <a:pPr algn="ctr" latinLnBrk="1"/>
                          <a:r>
                            <a:rPr lang="en-US" altLang="ko-KR" sz="1500" b="1" dirty="0"/>
                            <a:t>Developed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1498264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pPr algn="ctr" latinLnBrk="1"/>
                          <a:r>
                            <a:rPr lang="en-US" altLang="ko-KR" sz="1500" b="0" dirty="0"/>
                            <a:t>Values </a:t>
                          </a:r>
                          <a14:m>
                            <m:oMath xmlns:m="http://schemas.openxmlformats.org/officeDocument/2006/math">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tc>
                      <a:txBody>
                        <a:bodyPr/>
                        <a:lstStyle/>
                        <a:p>
                          <a:pPr algn="ctr" latinLnBrk="1"/>
                          <a:r>
                            <a:rPr lang="en-US" altLang="ko-KR" sz="1500" b="0" dirty="0"/>
                            <a:t>Part</a:t>
                          </a:r>
                          <a:endParaRPr lang="ko-KR" altLang="en-US" sz="1500" b="0" dirty="0"/>
                        </a:p>
                      </a:txBody>
                      <a:tcPr anchor="ctr">
                        <a:solidFill>
                          <a:schemeClr val="bg2"/>
                        </a:solidFill>
                      </a:tcPr>
                    </a:tc>
                    <a:tc>
                      <a:txBody>
                        <a:bodyPr/>
                        <a:lstStyle/>
                        <a:p>
                          <a:pPr algn="ctr" latinLnBrk="1"/>
                          <a:r>
                            <a:rPr lang="en-US" altLang="ko-KR" sz="1500" b="0" dirty="0"/>
                            <a:t>Values </a:t>
                          </a:r>
                          <a14:m>
                            <m:oMath xmlns:m="http://schemas.openxmlformats.org/officeDocument/2006/math">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0.81</m:t>
                                </m:r>
                              </m:oMath>
                            </m:oMathPara>
                          </a14:m>
                          <a:endParaRPr lang="ko-KR" altLang="en-US" sz="1500" dirty="0"/>
                        </a:p>
                      </a:txBody>
                      <a:tcPr anchor="ctr"/>
                    </a:tc>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500" b="0" i="1" u="none" strike="noStrike" kern="1200" cap="none" spc="0" normalizeH="0" baseline="0" noProof="0" smtClean="0">
                                    <a:ln>
                                      <a:noFill/>
                                    </a:ln>
                                    <a:solidFill>
                                      <a:prstClr val="black"/>
                                    </a:solidFill>
                                    <a:effectLst/>
                                    <a:uLnTx/>
                                    <a:uFillTx/>
                                    <a:latin typeface="Cambria Math" panose="02040503050406030204" pitchFamily="18" charset="0"/>
                                    <a:cs typeface="+mn-cs"/>
                                  </a:rPr>
                                  <m:t>3.3251</m:t>
                                </m:r>
                              </m:oMath>
                            </m:oMathPara>
                          </a14:m>
                          <a:endParaRPr kumimoji="0" lang="ko-KR" altLang="en-US" sz="1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1.09</m:t>
                                </m:r>
                              </m:oMath>
                            </m:oMathPara>
                          </a14:m>
                          <a:endParaRPr lang="ko-KR" altLang="en-US" sz="1500" dirty="0"/>
                        </a:p>
                      </a:txBody>
                      <a:tcPr anchor="ctr"/>
                    </a:tc>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1500" b="0" i="1" u="none" strike="noStrike" kern="1200" cap="none" spc="0" normalizeH="0" baseline="0" noProof="0" smtClean="0">
                                    <a:ln>
                                      <a:noFill/>
                                    </a:ln>
                                    <a:solidFill>
                                      <a:prstClr val="black"/>
                                    </a:solidFill>
                                    <a:effectLst/>
                                    <a:uLnTx/>
                                    <a:uFillTx/>
                                    <a:latin typeface="Cambria Math" panose="02040503050406030204" pitchFamily="18" charset="0"/>
                                    <a:cs typeface="+mn-cs"/>
                                  </a:rPr>
                                  <m:t>6.75</m:t>
                                </m:r>
                              </m:oMath>
                            </m:oMathPara>
                          </a14:m>
                          <a:endParaRPr kumimoji="0" lang="ko-KR" altLang="en-US" sz="15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txBody>
                      <a:tcPr anchor="ctr"/>
                    </a:tc>
                    <a:extLst>
                      <a:ext uri="{0D108BD9-81ED-4DB2-BD59-A6C34878D82A}">
                        <a16:rowId xmlns:a16="http://schemas.microsoft.com/office/drawing/2014/main" val="474687401"/>
                      </a:ext>
                    </a:extLst>
                  </a:tr>
                </a:tbl>
              </a:graphicData>
            </a:graphic>
          </p:graphicFrame>
        </mc:Choice>
        <mc:Fallback xmlns="">
          <p:graphicFrame>
            <p:nvGraphicFramePr>
              <p:cNvPr id="11" name="표 10">
                <a:extLst>
                  <a:ext uri="{FF2B5EF4-FFF2-40B4-BE49-F238E27FC236}">
                    <a16:creationId xmlns:a16="http://schemas.microsoft.com/office/drawing/2014/main" id="{80DF7425-5FFB-3E70-6555-0BF45AF11E5F}"/>
                  </a:ext>
                </a:extLst>
              </p:cNvPr>
              <p:cNvGraphicFramePr>
                <a:graphicFrameLocks noGrp="1"/>
              </p:cNvGraphicFramePr>
              <p:nvPr>
                <p:extLst>
                  <p:ext uri="{D42A27DB-BD31-4B8C-83A1-F6EECF244321}">
                    <p14:modId xmlns:p14="http://schemas.microsoft.com/office/powerpoint/2010/main" val="396377536"/>
                  </p:ext>
                </p:extLst>
              </p:nvPr>
            </p:nvGraphicFramePr>
            <p:xfrm>
              <a:off x="463903" y="2256505"/>
              <a:ext cx="7482668"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91517067"/>
                        </a:ext>
                      </a:extLst>
                    </a:gridCol>
                    <a:gridCol w="1870667">
                      <a:extLst>
                        <a:ext uri="{9D8B030D-6E8A-4147-A177-3AD203B41FA5}">
                          <a16:colId xmlns:a16="http://schemas.microsoft.com/office/drawing/2014/main" val="3031051292"/>
                        </a:ext>
                      </a:extLst>
                    </a:gridCol>
                    <a:gridCol w="1870667">
                      <a:extLst>
                        <a:ext uri="{9D8B030D-6E8A-4147-A177-3AD203B41FA5}">
                          <a16:colId xmlns:a16="http://schemas.microsoft.com/office/drawing/2014/main" val="1060652224"/>
                        </a:ext>
                      </a:extLst>
                    </a:gridCol>
                    <a:gridCol w="1870667">
                      <a:extLst>
                        <a:ext uri="{9D8B030D-6E8A-4147-A177-3AD203B41FA5}">
                          <a16:colId xmlns:a16="http://schemas.microsoft.com/office/drawing/2014/main" val="1907373551"/>
                        </a:ext>
                      </a:extLst>
                    </a:gridCol>
                  </a:tblGrid>
                  <a:tr h="370840">
                    <a:tc gridSpan="2">
                      <a:txBody>
                        <a:bodyPr/>
                        <a:lstStyle/>
                        <a:p>
                          <a:pPr algn="ctr" latinLnBrk="1"/>
                          <a:r>
                            <a:rPr lang="en-US" altLang="ko-KR" sz="1500" b="1" dirty="0"/>
                            <a:t>Problem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tc gridSpan="2">
                      <a:txBody>
                        <a:bodyPr/>
                        <a:lstStyle/>
                        <a:p>
                          <a:pPr algn="ctr" latinLnBrk="1"/>
                          <a:r>
                            <a:rPr lang="en-US" altLang="ko-KR" sz="1500" b="1" dirty="0"/>
                            <a:t>Developed model</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1498264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endParaRPr lang="ko-KR"/>
                        </a:p>
                      </a:txBody>
                      <a:tcPr anchor="ctr">
                        <a:blipFill>
                          <a:blip r:embed="rId2"/>
                          <a:stretch>
                            <a:fillRect l="-100326" t="-101639" r="-200651" b="-209836"/>
                          </a:stretch>
                        </a:blipFill>
                      </a:tcPr>
                    </a:tc>
                    <a:tc>
                      <a:txBody>
                        <a:bodyPr/>
                        <a:lstStyle/>
                        <a:p>
                          <a:pPr algn="ctr" latinLnBrk="1"/>
                          <a:r>
                            <a:rPr lang="en-US" altLang="ko-KR" sz="1500" b="0" dirty="0"/>
                            <a:t>Part</a:t>
                          </a:r>
                          <a:endParaRPr lang="ko-KR" altLang="en-US" sz="1500" b="0" dirty="0"/>
                        </a:p>
                      </a:txBody>
                      <a:tcPr anchor="ctr">
                        <a:solidFill>
                          <a:schemeClr val="bg2"/>
                        </a:solidFill>
                      </a:tcPr>
                    </a:tc>
                    <a:tc>
                      <a:txBody>
                        <a:bodyPr/>
                        <a:lstStyle/>
                        <a:p>
                          <a:endParaRPr lang="ko-KR"/>
                        </a:p>
                      </a:txBody>
                      <a:tcPr anchor="ctr">
                        <a:blipFill>
                          <a:blip r:embed="rId2"/>
                          <a:stretch>
                            <a:fillRect l="-300326" t="-101639" r="-651" b="-209836"/>
                          </a:stretch>
                        </a:blipFill>
                      </a:tcPr>
                    </a:tc>
                    <a:extLst>
                      <a:ext uri="{0D108BD9-81ED-4DB2-BD59-A6C34878D82A}">
                        <a16:rowId xmlns:a16="http://schemas.microsoft.com/office/drawing/2014/main" val="1340128296"/>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endParaRPr lang="ko-KR"/>
                        </a:p>
                      </a:txBody>
                      <a:tcPr anchor="ctr">
                        <a:blipFill>
                          <a:blip r:embed="rId2"/>
                          <a:stretch>
                            <a:fillRect l="-100326" t="-201639" r="-200651" b="-109836"/>
                          </a:stretch>
                        </a:blipFill>
                      </a:tcPr>
                    </a:tc>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endParaRPr lang="ko-KR"/>
                        </a:p>
                      </a:txBody>
                      <a:tcPr anchor="ctr">
                        <a:blipFill>
                          <a:blip r:embed="rId2"/>
                          <a:stretch>
                            <a:fillRect l="-300326" t="-201639" r="-651" b="-109836"/>
                          </a:stretch>
                        </a:blipFill>
                      </a:tcPr>
                    </a:tc>
                    <a:extLst>
                      <a:ext uri="{0D108BD9-81ED-4DB2-BD59-A6C34878D82A}">
                        <a16:rowId xmlns:a16="http://schemas.microsoft.com/office/drawing/2014/main" val="3652732674"/>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endParaRPr lang="ko-KR"/>
                        </a:p>
                      </a:txBody>
                      <a:tcPr anchor="ctr">
                        <a:blipFill>
                          <a:blip r:embed="rId2"/>
                          <a:stretch>
                            <a:fillRect l="-100326" t="-301639" r="-200651" b="-9836"/>
                          </a:stretch>
                        </a:blipFill>
                      </a:tcPr>
                    </a:tc>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endParaRPr lang="ko-KR"/>
                        </a:p>
                      </a:txBody>
                      <a:tcPr anchor="ctr">
                        <a:blipFill>
                          <a:blip r:embed="rId2"/>
                          <a:stretch>
                            <a:fillRect l="-300326" t="-301639" r="-651" b="-9836"/>
                          </a:stretch>
                        </a:blipFill>
                      </a:tcPr>
                    </a:tc>
                    <a:extLst>
                      <a:ext uri="{0D108BD9-81ED-4DB2-BD59-A6C34878D82A}">
                        <a16:rowId xmlns:a16="http://schemas.microsoft.com/office/drawing/2014/main" val="474687401"/>
                      </a:ext>
                    </a:extLst>
                  </a:tr>
                </a:tbl>
              </a:graphicData>
            </a:graphic>
          </p:graphicFrame>
        </mc:Fallback>
      </mc:AlternateContent>
      <p:sp>
        <p:nvSpPr>
          <p:cNvPr id="12" name="TextBox 11">
            <a:extLst>
              <a:ext uri="{FF2B5EF4-FFF2-40B4-BE49-F238E27FC236}">
                <a16:creationId xmlns:a16="http://schemas.microsoft.com/office/drawing/2014/main" id="{E7C9AE10-158F-0F61-8621-4514CD176643}"/>
              </a:ext>
            </a:extLst>
          </p:cNvPr>
          <p:cNvSpPr txBox="1"/>
          <p:nvPr/>
        </p:nvSpPr>
        <p:spPr>
          <a:xfrm>
            <a:off x="406756" y="1875750"/>
            <a:ext cx="5860692" cy="323165"/>
          </a:xfrm>
          <a:prstGeom prst="rect">
            <a:avLst/>
          </a:prstGeom>
          <a:noFill/>
        </p:spPr>
        <p:txBody>
          <a:bodyPr wrap="square" rtlCol="0">
            <a:spAutoFit/>
          </a:bodyPr>
          <a:lstStyle/>
          <a:p>
            <a:r>
              <a:rPr lang="en-US" altLang="ko-KR" sz="1500" b="1" dirty="0"/>
              <a:t>Table #. Comparison safety factor values</a:t>
            </a:r>
            <a:endParaRPr lang="ko-KR" altLang="en-US" sz="1500" b="1" dirty="0"/>
          </a:p>
        </p:txBody>
      </p:sp>
      <p:sp>
        <p:nvSpPr>
          <p:cNvPr id="13" name="TextBox 12">
            <a:extLst>
              <a:ext uri="{FF2B5EF4-FFF2-40B4-BE49-F238E27FC236}">
                <a16:creationId xmlns:a16="http://schemas.microsoft.com/office/drawing/2014/main" id="{4F4E74A9-B529-3FB1-059D-521581B5B9CE}"/>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Simulation result comparison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pSp>
        <p:nvGrpSpPr>
          <p:cNvPr id="35" name="그룹 34">
            <a:extLst>
              <a:ext uri="{FF2B5EF4-FFF2-40B4-BE49-F238E27FC236}">
                <a16:creationId xmlns:a16="http://schemas.microsoft.com/office/drawing/2014/main" id="{B6616FB4-797B-10DD-5747-2432C3F0950B}"/>
              </a:ext>
            </a:extLst>
          </p:cNvPr>
          <p:cNvGrpSpPr/>
          <p:nvPr/>
        </p:nvGrpSpPr>
        <p:grpSpPr>
          <a:xfrm>
            <a:off x="458449" y="3830114"/>
            <a:ext cx="6018551" cy="2897261"/>
            <a:chOff x="458449" y="3830114"/>
            <a:chExt cx="6018551" cy="2897261"/>
          </a:xfrm>
        </p:grpSpPr>
        <p:pic>
          <p:nvPicPr>
            <p:cNvPr id="34" name="그림 33">
              <a:extLst>
                <a:ext uri="{FF2B5EF4-FFF2-40B4-BE49-F238E27FC236}">
                  <a16:creationId xmlns:a16="http://schemas.microsoft.com/office/drawing/2014/main" id="{3B17E792-6792-1CEF-1A33-525D5EC4EDDF}"/>
                </a:ext>
              </a:extLst>
            </p:cNvPr>
            <p:cNvPicPr>
              <a:picLocks noChangeAspect="1"/>
            </p:cNvPicPr>
            <p:nvPr/>
          </p:nvPicPr>
          <p:blipFill>
            <a:blip r:embed="rId3"/>
            <a:stretch>
              <a:fillRect/>
            </a:stretch>
          </p:blipFill>
          <p:spPr>
            <a:xfrm>
              <a:off x="458449" y="5277045"/>
              <a:ext cx="3011467" cy="1448630"/>
            </a:xfrm>
            <a:prstGeom prst="rect">
              <a:avLst/>
            </a:prstGeom>
          </p:spPr>
        </p:pic>
        <p:grpSp>
          <p:nvGrpSpPr>
            <p:cNvPr id="29" name="그룹 28">
              <a:extLst>
                <a:ext uri="{FF2B5EF4-FFF2-40B4-BE49-F238E27FC236}">
                  <a16:creationId xmlns:a16="http://schemas.microsoft.com/office/drawing/2014/main" id="{EFB75DB6-B66C-DF65-979D-A4C316FCDE9A}"/>
                </a:ext>
              </a:extLst>
            </p:cNvPr>
            <p:cNvGrpSpPr/>
            <p:nvPr/>
          </p:nvGrpSpPr>
          <p:grpSpPr>
            <a:xfrm>
              <a:off x="462833" y="3830114"/>
              <a:ext cx="6014167" cy="2897261"/>
              <a:chOff x="463903" y="3830114"/>
              <a:chExt cx="7482666" cy="2966722"/>
            </a:xfrm>
          </p:grpSpPr>
          <p:pic>
            <p:nvPicPr>
              <p:cNvPr id="27" name="그림 26">
                <a:extLst>
                  <a:ext uri="{FF2B5EF4-FFF2-40B4-BE49-F238E27FC236}">
                    <a16:creationId xmlns:a16="http://schemas.microsoft.com/office/drawing/2014/main" id="{A9DAA0C2-F254-C4D3-EEC3-FB6DCDBF7487}"/>
                  </a:ext>
                </a:extLst>
              </p:cNvPr>
              <p:cNvPicPr>
                <a:picLocks noChangeAspect="1"/>
              </p:cNvPicPr>
              <p:nvPr/>
            </p:nvPicPr>
            <p:blipFill>
              <a:blip r:embed="rId4"/>
              <a:stretch>
                <a:fillRect/>
              </a:stretch>
            </p:blipFill>
            <p:spPr>
              <a:xfrm>
                <a:off x="4199782" y="5313475"/>
                <a:ext cx="3741334" cy="1483361"/>
              </a:xfrm>
              <a:prstGeom prst="rect">
                <a:avLst/>
              </a:prstGeom>
            </p:spPr>
          </p:pic>
          <p:grpSp>
            <p:nvGrpSpPr>
              <p:cNvPr id="25" name="그룹 24">
                <a:extLst>
                  <a:ext uri="{FF2B5EF4-FFF2-40B4-BE49-F238E27FC236}">
                    <a16:creationId xmlns:a16="http://schemas.microsoft.com/office/drawing/2014/main" id="{4A57D165-0153-9B78-AB6E-3F15448EEDFE}"/>
                  </a:ext>
                </a:extLst>
              </p:cNvPr>
              <p:cNvGrpSpPr/>
              <p:nvPr/>
            </p:nvGrpSpPr>
            <p:grpSpPr>
              <a:xfrm>
                <a:off x="463903" y="3830114"/>
                <a:ext cx="7482666" cy="1483360"/>
                <a:chOff x="463903" y="3830113"/>
                <a:chExt cx="7482666" cy="1643087"/>
              </a:xfrm>
            </p:grpSpPr>
            <p:pic>
              <p:nvPicPr>
                <p:cNvPr id="23" name="그림 22">
                  <a:extLst>
                    <a:ext uri="{FF2B5EF4-FFF2-40B4-BE49-F238E27FC236}">
                      <a16:creationId xmlns:a16="http://schemas.microsoft.com/office/drawing/2014/main" id="{9B863E7A-995B-42DF-9312-C67E2F4C00F4}"/>
                    </a:ext>
                  </a:extLst>
                </p:cNvPr>
                <p:cNvPicPr>
                  <a:picLocks noChangeAspect="1"/>
                </p:cNvPicPr>
                <p:nvPr/>
              </p:nvPicPr>
              <p:blipFill>
                <a:blip r:embed="rId5"/>
                <a:stretch>
                  <a:fillRect/>
                </a:stretch>
              </p:blipFill>
              <p:spPr>
                <a:xfrm>
                  <a:off x="463903" y="3830113"/>
                  <a:ext cx="3741333" cy="1643087"/>
                </a:xfrm>
                <a:prstGeom prst="rect">
                  <a:avLst/>
                </a:prstGeom>
              </p:spPr>
            </p:pic>
            <p:pic>
              <p:nvPicPr>
                <p:cNvPr id="24" name="그림 23">
                  <a:extLst>
                    <a:ext uri="{FF2B5EF4-FFF2-40B4-BE49-F238E27FC236}">
                      <a16:creationId xmlns:a16="http://schemas.microsoft.com/office/drawing/2014/main" id="{80C4E620-F0B7-A085-2BC7-3F093F6FD526}"/>
                    </a:ext>
                  </a:extLst>
                </p:cNvPr>
                <p:cNvPicPr>
                  <a:picLocks noChangeAspect="1"/>
                </p:cNvPicPr>
                <p:nvPr/>
              </p:nvPicPr>
              <p:blipFill>
                <a:blip r:embed="rId6"/>
                <a:stretch>
                  <a:fillRect/>
                </a:stretch>
              </p:blipFill>
              <p:spPr>
                <a:xfrm>
                  <a:off x="4205236" y="3830113"/>
                  <a:ext cx="3741333" cy="1643086"/>
                </a:xfrm>
                <a:prstGeom prst="rect">
                  <a:avLst/>
                </a:prstGeom>
              </p:spPr>
            </p:pic>
          </p:grpSp>
        </p:grpSp>
      </p:grpSp>
      <p:sp>
        <p:nvSpPr>
          <p:cNvPr id="30" name="TextBox 29">
            <a:extLst>
              <a:ext uri="{FF2B5EF4-FFF2-40B4-BE49-F238E27FC236}">
                <a16:creationId xmlns:a16="http://schemas.microsoft.com/office/drawing/2014/main" id="{5A3140E0-9054-1DD5-4BFE-272C15BFA414}"/>
              </a:ext>
            </a:extLst>
          </p:cNvPr>
          <p:cNvSpPr txBox="1"/>
          <p:nvPr/>
        </p:nvSpPr>
        <p:spPr>
          <a:xfrm>
            <a:off x="6278333" y="4347721"/>
            <a:ext cx="2321167" cy="323165"/>
          </a:xfrm>
          <a:prstGeom prst="rect">
            <a:avLst/>
          </a:prstGeom>
          <a:noFill/>
        </p:spPr>
        <p:txBody>
          <a:bodyPr wrap="square" rtlCol="0">
            <a:spAutoFit/>
          </a:bodyPr>
          <a:lstStyle/>
          <a:p>
            <a:pPr algn="ctr"/>
            <a:r>
              <a:rPr lang="en-US" altLang="ko-KR" sz="1500" b="0" dirty="0">
                <a:solidFill>
                  <a:srgbClr val="FF0000"/>
                </a:solidFill>
              </a:rPr>
              <a:t>Problem model</a:t>
            </a:r>
          </a:p>
        </p:txBody>
      </p:sp>
      <p:sp>
        <p:nvSpPr>
          <p:cNvPr id="32" name="TextBox 31">
            <a:extLst>
              <a:ext uri="{FF2B5EF4-FFF2-40B4-BE49-F238E27FC236}">
                <a16:creationId xmlns:a16="http://schemas.microsoft.com/office/drawing/2014/main" id="{60AB8588-994A-AD40-64C6-0F5721A8FE78}"/>
              </a:ext>
            </a:extLst>
          </p:cNvPr>
          <p:cNvSpPr txBox="1"/>
          <p:nvPr/>
        </p:nvSpPr>
        <p:spPr>
          <a:xfrm>
            <a:off x="6365421" y="5794652"/>
            <a:ext cx="2321167" cy="323165"/>
          </a:xfrm>
          <a:prstGeom prst="rect">
            <a:avLst/>
          </a:prstGeom>
          <a:noFill/>
        </p:spPr>
        <p:txBody>
          <a:bodyPr wrap="square" rtlCol="0">
            <a:spAutoFit/>
          </a:bodyPr>
          <a:lstStyle/>
          <a:p>
            <a:pPr algn="ctr"/>
            <a:r>
              <a:rPr lang="en-US" altLang="ko-KR" sz="1500" b="0" dirty="0">
                <a:solidFill>
                  <a:srgbClr val="FF0000"/>
                </a:solidFill>
              </a:rPr>
              <a:t>Developed model</a:t>
            </a:r>
          </a:p>
        </p:txBody>
      </p:sp>
      <p:grpSp>
        <p:nvGrpSpPr>
          <p:cNvPr id="2" name="그룹 1">
            <a:extLst>
              <a:ext uri="{FF2B5EF4-FFF2-40B4-BE49-F238E27FC236}">
                <a16:creationId xmlns:a16="http://schemas.microsoft.com/office/drawing/2014/main" id="{33C23B7E-3251-D0FD-A953-8266B28DF392}"/>
              </a:ext>
            </a:extLst>
          </p:cNvPr>
          <p:cNvGrpSpPr/>
          <p:nvPr/>
        </p:nvGrpSpPr>
        <p:grpSpPr>
          <a:xfrm>
            <a:off x="463903" y="3827367"/>
            <a:ext cx="6010371" cy="2920604"/>
            <a:chOff x="463903" y="3827367"/>
            <a:chExt cx="6010371" cy="2920604"/>
          </a:xfrm>
        </p:grpSpPr>
        <p:sp>
          <p:nvSpPr>
            <p:cNvPr id="31" name="TextBox 30">
              <a:extLst>
                <a:ext uri="{FF2B5EF4-FFF2-40B4-BE49-F238E27FC236}">
                  <a16:creationId xmlns:a16="http://schemas.microsoft.com/office/drawing/2014/main" id="{DF438870-3AD9-5D3E-213E-7417354ED444}"/>
                </a:ext>
              </a:extLst>
            </p:cNvPr>
            <p:cNvSpPr txBox="1"/>
            <p:nvPr/>
          </p:nvSpPr>
          <p:spPr>
            <a:xfrm>
              <a:off x="463903" y="3827367"/>
              <a:ext cx="6008714" cy="1449678"/>
            </a:xfrm>
            <a:prstGeom prst="rect">
              <a:avLst/>
            </a:prstGeom>
            <a:noFill/>
            <a:ln w="19050">
              <a:solidFill>
                <a:srgbClr val="FF0000"/>
              </a:solidFill>
              <a:prstDash val="dash"/>
            </a:ln>
          </p:spPr>
          <p:txBody>
            <a:bodyPr wrap="square" rtlCol="0">
              <a:spAutoFit/>
            </a:bodyPr>
            <a:lstStyle/>
            <a:p>
              <a:endParaRPr lang="ko-KR" altLang="en-US" dirty="0"/>
            </a:p>
          </p:txBody>
        </p:sp>
        <p:sp>
          <p:nvSpPr>
            <p:cNvPr id="33" name="TextBox 32">
              <a:extLst>
                <a:ext uri="{FF2B5EF4-FFF2-40B4-BE49-F238E27FC236}">
                  <a16:creationId xmlns:a16="http://schemas.microsoft.com/office/drawing/2014/main" id="{E3CE18A7-BFD9-A09C-5456-B2FF06251D52}"/>
                </a:ext>
              </a:extLst>
            </p:cNvPr>
            <p:cNvSpPr txBox="1"/>
            <p:nvPr/>
          </p:nvSpPr>
          <p:spPr>
            <a:xfrm>
              <a:off x="465560" y="5298293"/>
              <a:ext cx="6008714" cy="1449678"/>
            </a:xfrm>
            <a:prstGeom prst="rect">
              <a:avLst/>
            </a:prstGeom>
            <a:noFill/>
            <a:ln w="19050">
              <a:solidFill>
                <a:srgbClr val="FF0000"/>
              </a:solidFill>
              <a:prstDash val="dash"/>
            </a:ln>
          </p:spPr>
          <p:txBody>
            <a:bodyPr wrap="square" rtlCol="0">
              <a:spAutoFit/>
            </a:bodyPr>
            <a:lstStyle/>
            <a:p>
              <a:endParaRPr lang="ko-KR" altLang="en-US" dirty="0"/>
            </a:p>
          </p:txBody>
        </p:sp>
      </p:grpSp>
    </p:spTree>
    <p:extLst>
      <p:ext uri="{BB962C8B-B14F-4D97-AF65-F5344CB8AC3E}">
        <p14:creationId xmlns:p14="http://schemas.microsoft.com/office/powerpoint/2010/main" val="811332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44E050E4-2B14-5783-54AD-898C7E5A7E23}"/>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Result analysis</a:t>
            </a:r>
          </a:p>
        </p:txBody>
      </p:sp>
      <p:sp>
        <p:nvSpPr>
          <p:cNvPr id="4" name="TextBox 3">
            <a:extLst>
              <a:ext uri="{FF2B5EF4-FFF2-40B4-BE49-F238E27FC236}">
                <a16:creationId xmlns:a16="http://schemas.microsoft.com/office/drawing/2014/main" id="{B2C7B9F3-E4BA-EAEE-76CA-4172E6EBD2E1}"/>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Discussion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mc:AlternateContent xmlns:mc="http://schemas.openxmlformats.org/markup-compatibility/2006" xmlns:a14="http://schemas.microsoft.com/office/drawing/2010/main">
        <mc:Choice Requires="a14">
          <p:graphicFrame>
            <p:nvGraphicFramePr>
              <p:cNvPr id="2" name="표 1">
                <a:extLst>
                  <a:ext uri="{FF2B5EF4-FFF2-40B4-BE49-F238E27FC236}">
                    <a16:creationId xmlns:a16="http://schemas.microsoft.com/office/drawing/2014/main" id="{F93D2FCD-8ADA-2A15-F7D3-2DBBC1E2297A}"/>
                  </a:ext>
                </a:extLst>
              </p:cNvPr>
              <p:cNvGraphicFramePr>
                <a:graphicFrameLocks noGrp="1"/>
              </p:cNvGraphicFramePr>
              <p:nvPr>
                <p:extLst>
                  <p:ext uri="{D42A27DB-BD31-4B8C-83A1-F6EECF244321}">
                    <p14:modId xmlns:p14="http://schemas.microsoft.com/office/powerpoint/2010/main" val="2147458424"/>
                  </p:ext>
                </p:extLst>
              </p:nvPr>
            </p:nvGraphicFramePr>
            <p:xfrm>
              <a:off x="498944" y="1920797"/>
              <a:ext cx="3741334" cy="222504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65435139"/>
                        </a:ext>
                      </a:extLst>
                    </a:gridCol>
                    <a:gridCol w="1870667">
                      <a:extLst>
                        <a:ext uri="{9D8B030D-6E8A-4147-A177-3AD203B41FA5}">
                          <a16:colId xmlns:a16="http://schemas.microsoft.com/office/drawing/2014/main" val="1300137754"/>
                        </a:ext>
                      </a:extLst>
                    </a:gridCol>
                  </a:tblGrid>
                  <a:tr h="370840">
                    <a:tc gridSpan="2">
                      <a:txBody>
                        <a:bodyPr/>
                        <a:lstStyle/>
                        <a:p>
                          <a:pPr algn="ctr" latinLnBrk="1"/>
                          <a:r>
                            <a:rPr lang="en-US" altLang="ko-KR" sz="1500" b="1" dirty="0"/>
                            <a:t>Changes of deformation</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8432446"/>
                      </a:ext>
                    </a:extLst>
                  </a:tr>
                  <a:tr h="370840">
                    <a:tc>
                      <a:txBody>
                        <a:bodyPr/>
                        <a:lstStyle/>
                        <a:p>
                          <a:pPr algn="ctr" latinLnBrk="1"/>
                          <a:r>
                            <a:rPr lang="en-US" altLang="ko-KR" sz="1500" b="0" dirty="0"/>
                            <a:t>Parameter</a:t>
                          </a:r>
                          <a:endParaRPr lang="ko-KR" altLang="en-US" sz="1500" b="0" dirty="0"/>
                        </a:p>
                      </a:txBody>
                      <a:tcPr anchor="ctr">
                        <a:solidFill>
                          <a:schemeClr val="bg2"/>
                        </a:solidFill>
                      </a:tcPr>
                    </a:tc>
                    <a:tc>
                      <a:txBody>
                        <a:bodyPr/>
                        <a:lstStyle/>
                        <a:p>
                          <a:pPr algn="ctr" latinLnBrk="1"/>
                          <a:r>
                            <a:rPr lang="en-US" altLang="ko-KR" sz="1500" b="0" dirty="0"/>
                            <a:t>Change </a:t>
                          </a:r>
                          <a14:m>
                            <m:oMath xmlns:m="http://schemas.openxmlformats.org/officeDocument/2006/math">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𝑚𝑚</m:t>
                              </m:r>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extLst>
                      <a:ext uri="{0D108BD9-81ED-4DB2-BD59-A6C34878D82A}">
                        <a16:rowId xmlns:a16="http://schemas.microsoft.com/office/drawing/2014/main" val="102843245"/>
                      </a:ext>
                    </a:extLst>
                  </a:tr>
                  <a:tr h="370840">
                    <a:tc>
                      <a:txBody>
                        <a:bodyPr/>
                        <a:lstStyle/>
                        <a:p>
                          <a:pPr algn="ctr" latinLnBrk="1"/>
                          <a:r>
                            <a:rPr lang="en-US" altLang="ko-KR" sz="1500" b="0" dirty="0"/>
                            <a:t>x deformation</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−9.179</m:t>
                                </m:r>
                              </m:oMath>
                            </m:oMathPara>
                          </a14:m>
                          <a:endParaRPr lang="ko-KR" altLang="en-US" sz="1500" dirty="0"/>
                        </a:p>
                      </a:txBody>
                      <a:tcPr anchor="ctr"/>
                    </a:tc>
                    <a:extLst>
                      <a:ext uri="{0D108BD9-81ED-4DB2-BD59-A6C34878D82A}">
                        <a16:rowId xmlns:a16="http://schemas.microsoft.com/office/drawing/2014/main" val="1998722899"/>
                      </a:ext>
                    </a:extLst>
                  </a:tr>
                  <a:tr h="370840">
                    <a:tc>
                      <a:txBody>
                        <a:bodyPr/>
                        <a:lstStyle/>
                        <a:p>
                          <a:pPr algn="ctr" latinLnBrk="1"/>
                          <a:r>
                            <a:rPr lang="en-US" altLang="ko-KR" sz="1500" b="0" dirty="0"/>
                            <a:t>y deformation</a:t>
                          </a:r>
                          <a:endParaRPr lang="ko-KR" altLang="en-US" sz="1500" b="0"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−0.2098</m:t>
                                </m:r>
                              </m:oMath>
                            </m:oMathPara>
                          </a14:m>
                          <a:endParaRPr lang="ko-KR" altLang="en-US" sz="1500" dirty="0"/>
                        </a:p>
                      </a:txBody>
                      <a:tcPr anchor="ctr"/>
                    </a:tc>
                    <a:extLst>
                      <a:ext uri="{0D108BD9-81ED-4DB2-BD59-A6C34878D82A}">
                        <a16:rowId xmlns:a16="http://schemas.microsoft.com/office/drawing/2014/main" val="847661919"/>
                      </a:ext>
                    </a:extLst>
                  </a:tr>
                  <a:tr h="370840">
                    <a:tc>
                      <a:txBody>
                        <a:bodyPr/>
                        <a:lstStyle/>
                        <a:p>
                          <a:pPr algn="ctr" latinLnBrk="1"/>
                          <a:r>
                            <a:rPr lang="en-US" altLang="ko-KR" sz="1500" b="0" dirty="0"/>
                            <a:t>z deformation</a:t>
                          </a:r>
                          <a:endParaRPr lang="ko-KR" altLang="en-US" sz="1500" b="0"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−2.3754</m:t>
                                </m:r>
                              </m:oMath>
                            </m:oMathPara>
                          </a14:m>
                          <a:endParaRPr lang="ko-KR" altLang="en-US" sz="1500" dirty="0"/>
                        </a:p>
                      </a:txBody>
                      <a:tcPr anchor="ctr"/>
                    </a:tc>
                    <a:extLst>
                      <a:ext uri="{0D108BD9-81ED-4DB2-BD59-A6C34878D82A}">
                        <a16:rowId xmlns:a16="http://schemas.microsoft.com/office/drawing/2014/main" val="3186603036"/>
                      </a:ext>
                    </a:extLst>
                  </a:tr>
                  <a:tr h="370840">
                    <a:tc>
                      <a:txBody>
                        <a:bodyPr/>
                        <a:lstStyle/>
                        <a:p>
                          <a:pPr algn="ctr" latinLnBrk="1"/>
                          <a:r>
                            <a:rPr lang="en-US" altLang="ko-KR" sz="1500" b="0" dirty="0"/>
                            <a:t>total deformation</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−8.4631</m:t>
                                </m:r>
                              </m:oMath>
                            </m:oMathPara>
                          </a14:m>
                          <a:endParaRPr lang="ko-KR" altLang="en-US" sz="1500" dirty="0"/>
                        </a:p>
                      </a:txBody>
                      <a:tcPr anchor="ctr"/>
                    </a:tc>
                    <a:extLst>
                      <a:ext uri="{0D108BD9-81ED-4DB2-BD59-A6C34878D82A}">
                        <a16:rowId xmlns:a16="http://schemas.microsoft.com/office/drawing/2014/main" val="4162392865"/>
                      </a:ext>
                    </a:extLst>
                  </a:tr>
                </a:tbl>
              </a:graphicData>
            </a:graphic>
          </p:graphicFrame>
        </mc:Choice>
        <mc:Fallback xmlns="">
          <p:graphicFrame>
            <p:nvGraphicFramePr>
              <p:cNvPr id="2" name="표 1">
                <a:extLst>
                  <a:ext uri="{FF2B5EF4-FFF2-40B4-BE49-F238E27FC236}">
                    <a16:creationId xmlns:a16="http://schemas.microsoft.com/office/drawing/2014/main" id="{F93D2FCD-8ADA-2A15-F7D3-2DBBC1E2297A}"/>
                  </a:ext>
                </a:extLst>
              </p:cNvPr>
              <p:cNvGraphicFramePr>
                <a:graphicFrameLocks noGrp="1"/>
              </p:cNvGraphicFramePr>
              <p:nvPr>
                <p:extLst>
                  <p:ext uri="{D42A27DB-BD31-4B8C-83A1-F6EECF244321}">
                    <p14:modId xmlns:p14="http://schemas.microsoft.com/office/powerpoint/2010/main" val="2147458424"/>
                  </p:ext>
                </p:extLst>
              </p:nvPr>
            </p:nvGraphicFramePr>
            <p:xfrm>
              <a:off x="498944" y="1920797"/>
              <a:ext cx="3741334" cy="222504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865435139"/>
                        </a:ext>
                      </a:extLst>
                    </a:gridCol>
                    <a:gridCol w="1870667">
                      <a:extLst>
                        <a:ext uri="{9D8B030D-6E8A-4147-A177-3AD203B41FA5}">
                          <a16:colId xmlns:a16="http://schemas.microsoft.com/office/drawing/2014/main" val="1300137754"/>
                        </a:ext>
                      </a:extLst>
                    </a:gridCol>
                  </a:tblGrid>
                  <a:tr h="370840">
                    <a:tc gridSpan="2">
                      <a:txBody>
                        <a:bodyPr/>
                        <a:lstStyle/>
                        <a:p>
                          <a:pPr algn="ctr" latinLnBrk="1"/>
                          <a:r>
                            <a:rPr lang="en-US" altLang="ko-KR" sz="1500" b="1" dirty="0"/>
                            <a:t>Changes of deformation</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118432446"/>
                      </a:ext>
                    </a:extLst>
                  </a:tr>
                  <a:tr h="370840">
                    <a:tc>
                      <a:txBody>
                        <a:bodyPr/>
                        <a:lstStyle/>
                        <a:p>
                          <a:pPr algn="ctr" latinLnBrk="1"/>
                          <a:r>
                            <a:rPr lang="en-US" altLang="ko-KR" sz="1500" b="0" dirty="0"/>
                            <a:t>Parameter</a:t>
                          </a:r>
                          <a:endParaRPr lang="ko-KR" altLang="en-US" sz="1500" b="0" dirty="0"/>
                        </a:p>
                      </a:txBody>
                      <a:tcPr anchor="ctr">
                        <a:solidFill>
                          <a:schemeClr val="bg2"/>
                        </a:solidFill>
                      </a:tcPr>
                    </a:tc>
                    <a:tc>
                      <a:txBody>
                        <a:bodyPr/>
                        <a:lstStyle/>
                        <a:p>
                          <a:endParaRPr lang="ko-KR"/>
                        </a:p>
                      </a:txBody>
                      <a:tcPr anchor="ctr">
                        <a:blipFill>
                          <a:blip r:embed="rId2"/>
                          <a:stretch>
                            <a:fillRect l="-100651" t="-101639" r="-651" b="-409836"/>
                          </a:stretch>
                        </a:blipFill>
                      </a:tcPr>
                    </a:tc>
                    <a:extLst>
                      <a:ext uri="{0D108BD9-81ED-4DB2-BD59-A6C34878D82A}">
                        <a16:rowId xmlns:a16="http://schemas.microsoft.com/office/drawing/2014/main" val="102843245"/>
                      </a:ext>
                    </a:extLst>
                  </a:tr>
                  <a:tr h="370840">
                    <a:tc>
                      <a:txBody>
                        <a:bodyPr/>
                        <a:lstStyle/>
                        <a:p>
                          <a:pPr algn="ctr" latinLnBrk="1"/>
                          <a:r>
                            <a:rPr lang="en-US" altLang="ko-KR" sz="1500" b="0" dirty="0"/>
                            <a:t>x deformation</a:t>
                          </a:r>
                          <a:endParaRPr lang="ko-KR" altLang="en-US" sz="1500" b="0" dirty="0"/>
                        </a:p>
                      </a:txBody>
                      <a:tcPr anchor="ctr">
                        <a:solidFill>
                          <a:schemeClr val="bg2"/>
                        </a:solidFill>
                      </a:tcPr>
                    </a:tc>
                    <a:tc>
                      <a:txBody>
                        <a:bodyPr/>
                        <a:lstStyle/>
                        <a:p>
                          <a:endParaRPr lang="ko-KR"/>
                        </a:p>
                      </a:txBody>
                      <a:tcPr anchor="ctr">
                        <a:blipFill>
                          <a:blip r:embed="rId2"/>
                          <a:stretch>
                            <a:fillRect l="-100651" t="-201639" r="-651" b="-309836"/>
                          </a:stretch>
                        </a:blipFill>
                      </a:tcPr>
                    </a:tc>
                    <a:extLst>
                      <a:ext uri="{0D108BD9-81ED-4DB2-BD59-A6C34878D82A}">
                        <a16:rowId xmlns:a16="http://schemas.microsoft.com/office/drawing/2014/main" val="1998722899"/>
                      </a:ext>
                    </a:extLst>
                  </a:tr>
                  <a:tr h="370840">
                    <a:tc>
                      <a:txBody>
                        <a:bodyPr/>
                        <a:lstStyle/>
                        <a:p>
                          <a:pPr algn="ctr" latinLnBrk="1"/>
                          <a:r>
                            <a:rPr lang="en-US" altLang="ko-KR" sz="1500" b="0" dirty="0"/>
                            <a:t>y deformation</a:t>
                          </a:r>
                          <a:endParaRPr lang="ko-KR" altLang="en-US" sz="1500" b="0" dirty="0"/>
                        </a:p>
                      </a:txBody>
                      <a:tcPr anchor="ctr">
                        <a:solidFill>
                          <a:schemeClr val="bg2"/>
                        </a:solidFill>
                      </a:tcPr>
                    </a:tc>
                    <a:tc>
                      <a:txBody>
                        <a:bodyPr/>
                        <a:lstStyle/>
                        <a:p>
                          <a:endParaRPr lang="ko-KR"/>
                        </a:p>
                      </a:txBody>
                      <a:tcPr anchor="ctr">
                        <a:blipFill>
                          <a:blip r:embed="rId2"/>
                          <a:stretch>
                            <a:fillRect l="-100651" t="-301639" r="-651" b="-209836"/>
                          </a:stretch>
                        </a:blipFill>
                      </a:tcPr>
                    </a:tc>
                    <a:extLst>
                      <a:ext uri="{0D108BD9-81ED-4DB2-BD59-A6C34878D82A}">
                        <a16:rowId xmlns:a16="http://schemas.microsoft.com/office/drawing/2014/main" val="847661919"/>
                      </a:ext>
                    </a:extLst>
                  </a:tr>
                  <a:tr h="370840">
                    <a:tc>
                      <a:txBody>
                        <a:bodyPr/>
                        <a:lstStyle/>
                        <a:p>
                          <a:pPr algn="ctr" latinLnBrk="1"/>
                          <a:r>
                            <a:rPr lang="en-US" altLang="ko-KR" sz="1500" b="0" dirty="0"/>
                            <a:t>z deformation</a:t>
                          </a:r>
                          <a:endParaRPr lang="ko-KR" altLang="en-US" sz="1500" b="0" dirty="0"/>
                        </a:p>
                      </a:txBody>
                      <a:tcPr anchor="ctr">
                        <a:solidFill>
                          <a:schemeClr val="bg2"/>
                        </a:solidFill>
                      </a:tcPr>
                    </a:tc>
                    <a:tc>
                      <a:txBody>
                        <a:bodyPr/>
                        <a:lstStyle/>
                        <a:p>
                          <a:endParaRPr lang="ko-KR"/>
                        </a:p>
                      </a:txBody>
                      <a:tcPr anchor="ctr">
                        <a:blipFill>
                          <a:blip r:embed="rId2"/>
                          <a:stretch>
                            <a:fillRect l="-100651" t="-401639" r="-651" b="-109836"/>
                          </a:stretch>
                        </a:blipFill>
                      </a:tcPr>
                    </a:tc>
                    <a:extLst>
                      <a:ext uri="{0D108BD9-81ED-4DB2-BD59-A6C34878D82A}">
                        <a16:rowId xmlns:a16="http://schemas.microsoft.com/office/drawing/2014/main" val="3186603036"/>
                      </a:ext>
                    </a:extLst>
                  </a:tr>
                  <a:tr h="370840">
                    <a:tc>
                      <a:txBody>
                        <a:bodyPr/>
                        <a:lstStyle/>
                        <a:p>
                          <a:pPr algn="ctr" latinLnBrk="1"/>
                          <a:r>
                            <a:rPr lang="en-US" altLang="ko-KR" sz="1500" b="0" dirty="0"/>
                            <a:t>total deformation</a:t>
                          </a:r>
                          <a:endParaRPr lang="ko-KR" altLang="en-US" sz="1500" b="0" dirty="0"/>
                        </a:p>
                      </a:txBody>
                      <a:tcPr anchor="ctr">
                        <a:solidFill>
                          <a:schemeClr val="bg2"/>
                        </a:solidFill>
                      </a:tcPr>
                    </a:tc>
                    <a:tc>
                      <a:txBody>
                        <a:bodyPr/>
                        <a:lstStyle/>
                        <a:p>
                          <a:endParaRPr lang="ko-KR"/>
                        </a:p>
                      </a:txBody>
                      <a:tcPr anchor="ctr">
                        <a:blipFill>
                          <a:blip r:embed="rId2"/>
                          <a:stretch>
                            <a:fillRect l="-100651" t="-501639" r="-651" b="-9836"/>
                          </a:stretch>
                        </a:blipFill>
                      </a:tcPr>
                    </a:tc>
                    <a:extLst>
                      <a:ext uri="{0D108BD9-81ED-4DB2-BD59-A6C34878D82A}">
                        <a16:rowId xmlns:a16="http://schemas.microsoft.com/office/drawing/2014/main" val="4162392865"/>
                      </a:ext>
                    </a:extLst>
                  </a:tr>
                </a:tbl>
              </a:graphicData>
            </a:graphic>
          </p:graphicFrame>
        </mc:Fallback>
      </mc:AlternateContent>
      <p:sp>
        <p:nvSpPr>
          <p:cNvPr id="5" name="TextBox 4">
            <a:extLst>
              <a:ext uri="{FF2B5EF4-FFF2-40B4-BE49-F238E27FC236}">
                <a16:creationId xmlns:a16="http://schemas.microsoft.com/office/drawing/2014/main" id="{71637637-0C9A-8DAE-FF33-3D9D7CCEA0BC}"/>
              </a:ext>
            </a:extLst>
          </p:cNvPr>
          <p:cNvSpPr txBox="1"/>
          <p:nvPr/>
        </p:nvSpPr>
        <p:spPr>
          <a:xfrm>
            <a:off x="422745" y="1519744"/>
            <a:ext cx="3817533" cy="323165"/>
          </a:xfrm>
          <a:prstGeom prst="rect">
            <a:avLst/>
          </a:prstGeom>
          <a:noFill/>
        </p:spPr>
        <p:txBody>
          <a:bodyPr wrap="square" rtlCol="0">
            <a:spAutoFit/>
          </a:bodyPr>
          <a:lstStyle/>
          <a:p>
            <a:r>
              <a:rPr lang="en-US" altLang="ko-KR" sz="1500" b="1" dirty="0"/>
              <a:t>Table #. Decreased deformation</a:t>
            </a:r>
            <a:endParaRPr lang="ko-KR" altLang="en-US" sz="1500" b="1" dirty="0"/>
          </a:p>
        </p:txBody>
      </p:sp>
      <mc:AlternateContent xmlns:mc="http://schemas.openxmlformats.org/markup-compatibility/2006" xmlns:a14="http://schemas.microsoft.com/office/drawing/2010/main">
        <mc:Choice Requires="a14">
          <p:graphicFrame>
            <p:nvGraphicFramePr>
              <p:cNvPr id="6" name="표 5">
                <a:extLst>
                  <a:ext uri="{FF2B5EF4-FFF2-40B4-BE49-F238E27FC236}">
                    <a16:creationId xmlns:a16="http://schemas.microsoft.com/office/drawing/2014/main" id="{5477DD21-D3AC-D20D-D52E-1629AAFDB768}"/>
                  </a:ext>
                </a:extLst>
              </p:cNvPr>
              <p:cNvGraphicFramePr>
                <a:graphicFrameLocks noGrp="1"/>
              </p:cNvGraphicFramePr>
              <p:nvPr>
                <p:extLst>
                  <p:ext uri="{D42A27DB-BD31-4B8C-83A1-F6EECF244321}">
                    <p14:modId xmlns:p14="http://schemas.microsoft.com/office/powerpoint/2010/main" val="495316602"/>
                  </p:ext>
                </p:extLst>
              </p:nvPr>
            </p:nvGraphicFramePr>
            <p:xfrm>
              <a:off x="4375009" y="1920797"/>
              <a:ext cx="3741334"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3939846667"/>
                        </a:ext>
                      </a:extLst>
                    </a:gridCol>
                    <a:gridCol w="1870667">
                      <a:extLst>
                        <a:ext uri="{9D8B030D-6E8A-4147-A177-3AD203B41FA5}">
                          <a16:colId xmlns:a16="http://schemas.microsoft.com/office/drawing/2014/main" val="2958007556"/>
                        </a:ext>
                      </a:extLst>
                    </a:gridCol>
                  </a:tblGrid>
                  <a:tr h="370840">
                    <a:tc gridSpan="2">
                      <a:txBody>
                        <a:bodyPr/>
                        <a:lstStyle/>
                        <a:p>
                          <a:pPr algn="ctr" latinLnBrk="1"/>
                          <a:r>
                            <a:rPr lang="en-US" altLang="ko-KR" sz="1500" b="1" dirty="0"/>
                            <a:t>Changes of equivalent stress</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331323411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pPr algn="ctr" latinLnBrk="1"/>
                          <a:r>
                            <a:rPr lang="en-US" altLang="ko-KR" sz="1500" b="0" dirty="0"/>
                            <a:t>Change </a:t>
                          </a:r>
                          <a14:m>
                            <m:oMath xmlns:m="http://schemas.openxmlformats.org/officeDocument/2006/math">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𝑀𝑃𝑎</m:t>
                              </m:r>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extLst>
                      <a:ext uri="{0D108BD9-81ED-4DB2-BD59-A6C34878D82A}">
                        <a16:rowId xmlns:a16="http://schemas.microsoft.com/office/drawing/2014/main" val="4012816798"/>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−323.92</m:t>
                                </m:r>
                              </m:oMath>
                            </m:oMathPara>
                          </a14:m>
                          <a:endParaRPr lang="ko-KR" altLang="en-US" sz="1500" dirty="0"/>
                        </a:p>
                      </a:txBody>
                      <a:tcPr anchor="ctr"/>
                    </a:tc>
                    <a:extLst>
                      <a:ext uri="{0D108BD9-81ED-4DB2-BD59-A6C34878D82A}">
                        <a16:rowId xmlns:a16="http://schemas.microsoft.com/office/drawing/2014/main" val="3687514310"/>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−372.37</m:t>
                                </m:r>
                              </m:oMath>
                            </m:oMathPara>
                          </a14:m>
                          <a:endParaRPr lang="ko-KR" altLang="en-US" sz="1500" dirty="0"/>
                        </a:p>
                      </a:txBody>
                      <a:tcPr anchor="ctr"/>
                    </a:tc>
                    <a:extLst>
                      <a:ext uri="{0D108BD9-81ED-4DB2-BD59-A6C34878D82A}">
                        <a16:rowId xmlns:a16="http://schemas.microsoft.com/office/drawing/2014/main" val="1006489612"/>
                      </a:ext>
                    </a:extLst>
                  </a:tr>
                </a:tbl>
              </a:graphicData>
            </a:graphic>
          </p:graphicFrame>
        </mc:Choice>
        <mc:Fallback xmlns="">
          <p:graphicFrame>
            <p:nvGraphicFramePr>
              <p:cNvPr id="6" name="표 5">
                <a:extLst>
                  <a:ext uri="{FF2B5EF4-FFF2-40B4-BE49-F238E27FC236}">
                    <a16:creationId xmlns:a16="http://schemas.microsoft.com/office/drawing/2014/main" id="{5477DD21-D3AC-D20D-D52E-1629AAFDB768}"/>
                  </a:ext>
                </a:extLst>
              </p:cNvPr>
              <p:cNvGraphicFramePr>
                <a:graphicFrameLocks noGrp="1"/>
              </p:cNvGraphicFramePr>
              <p:nvPr>
                <p:extLst>
                  <p:ext uri="{D42A27DB-BD31-4B8C-83A1-F6EECF244321}">
                    <p14:modId xmlns:p14="http://schemas.microsoft.com/office/powerpoint/2010/main" val="495316602"/>
                  </p:ext>
                </p:extLst>
              </p:nvPr>
            </p:nvGraphicFramePr>
            <p:xfrm>
              <a:off x="4375009" y="1920797"/>
              <a:ext cx="3741334"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3939846667"/>
                        </a:ext>
                      </a:extLst>
                    </a:gridCol>
                    <a:gridCol w="1870667">
                      <a:extLst>
                        <a:ext uri="{9D8B030D-6E8A-4147-A177-3AD203B41FA5}">
                          <a16:colId xmlns:a16="http://schemas.microsoft.com/office/drawing/2014/main" val="2958007556"/>
                        </a:ext>
                      </a:extLst>
                    </a:gridCol>
                  </a:tblGrid>
                  <a:tr h="370840">
                    <a:tc gridSpan="2">
                      <a:txBody>
                        <a:bodyPr/>
                        <a:lstStyle/>
                        <a:p>
                          <a:pPr algn="ctr" latinLnBrk="1"/>
                          <a:r>
                            <a:rPr lang="en-US" altLang="ko-KR" sz="1500" b="1" dirty="0"/>
                            <a:t>Changes of equivalent stress</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331323411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endParaRPr lang="ko-KR"/>
                        </a:p>
                      </a:txBody>
                      <a:tcPr anchor="ctr">
                        <a:blipFill>
                          <a:blip r:embed="rId3"/>
                          <a:stretch>
                            <a:fillRect l="-100651" t="-101639" r="-651" b="-209836"/>
                          </a:stretch>
                        </a:blipFill>
                      </a:tcPr>
                    </a:tc>
                    <a:extLst>
                      <a:ext uri="{0D108BD9-81ED-4DB2-BD59-A6C34878D82A}">
                        <a16:rowId xmlns:a16="http://schemas.microsoft.com/office/drawing/2014/main" val="4012816798"/>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endParaRPr lang="ko-KR"/>
                        </a:p>
                      </a:txBody>
                      <a:tcPr anchor="ctr">
                        <a:blipFill>
                          <a:blip r:embed="rId3"/>
                          <a:stretch>
                            <a:fillRect l="-100651" t="-201639" r="-651" b="-109836"/>
                          </a:stretch>
                        </a:blipFill>
                      </a:tcPr>
                    </a:tc>
                    <a:extLst>
                      <a:ext uri="{0D108BD9-81ED-4DB2-BD59-A6C34878D82A}">
                        <a16:rowId xmlns:a16="http://schemas.microsoft.com/office/drawing/2014/main" val="3687514310"/>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endParaRPr lang="ko-KR"/>
                        </a:p>
                      </a:txBody>
                      <a:tcPr anchor="ctr">
                        <a:blipFill>
                          <a:blip r:embed="rId3"/>
                          <a:stretch>
                            <a:fillRect l="-100651" t="-301639" r="-651" b="-9836"/>
                          </a:stretch>
                        </a:blipFill>
                      </a:tcPr>
                    </a:tc>
                    <a:extLst>
                      <a:ext uri="{0D108BD9-81ED-4DB2-BD59-A6C34878D82A}">
                        <a16:rowId xmlns:a16="http://schemas.microsoft.com/office/drawing/2014/main" val="1006489612"/>
                      </a:ext>
                    </a:extLst>
                  </a:tr>
                </a:tbl>
              </a:graphicData>
            </a:graphic>
          </p:graphicFrame>
        </mc:Fallback>
      </mc:AlternateContent>
      <p:sp>
        <p:nvSpPr>
          <p:cNvPr id="7" name="TextBox 6">
            <a:extLst>
              <a:ext uri="{FF2B5EF4-FFF2-40B4-BE49-F238E27FC236}">
                <a16:creationId xmlns:a16="http://schemas.microsoft.com/office/drawing/2014/main" id="{AA2CDF8B-4D70-DB96-6C78-27C04886D488}"/>
              </a:ext>
            </a:extLst>
          </p:cNvPr>
          <p:cNvSpPr txBox="1"/>
          <p:nvPr/>
        </p:nvSpPr>
        <p:spPr>
          <a:xfrm>
            <a:off x="4298810" y="1519744"/>
            <a:ext cx="3817533" cy="323165"/>
          </a:xfrm>
          <a:prstGeom prst="rect">
            <a:avLst/>
          </a:prstGeom>
          <a:noFill/>
        </p:spPr>
        <p:txBody>
          <a:bodyPr wrap="square" rtlCol="0">
            <a:spAutoFit/>
          </a:bodyPr>
          <a:lstStyle/>
          <a:p>
            <a:r>
              <a:rPr lang="en-US" altLang="ko-KR" sz="1500" b="1" dirty="0"/>
              <a:t>Table #. Decreased equivalent stress</a:t>
            </a:r>
            <a:endParaRPr lang="ko-KR" altLang="en-US" sz="1500" b="1" dirty="0"/>
          </a:p>
        </p:txBody>
      </p:sp>
      <p:sp>
        <p:nvSpPr>
          <p:cNvPr id="8" name="TextBox 7">
            <a:extLst>
              <a:ext uri="{FF2B5EF4-FFF2-40B4-BE49-F238E27FC236}">
                <a16:creationId xmlns:a16="http://schemas.microsoft.com/office/drawing/2014/main" id="{FCD1EAD1-1979-5214-8491-9C6F50627162}"/>
              </a:ext>
            </a:extLst>
          </p:cNvPr>
          <p:cNvSpPr txBox="1"/>
          <p:nvPr/>
        </p:nvSpPr>
        <p:spPr>
          <a:xfrm>
            <a:off x="8234456" y="1519744"/>
            <a:ext cx="3817533" cy="323165"/>
          </a:xfrm>
          <a:prstGeom prst="rect">
            <a:avLst/>
          </a:prstGeom>
          <a:noFill/>
        </p:spPr>
        <p:txBody>
          <a:bodyPr wrap="square" rtlCol="0">
            <a:spAutoFit/>
          </a:bodyPr>
          <a:lstStyle/>
          <a:p>
            <a:r>
              <a:rPr lang="en-US" altLang="ko-KR" sz="1500" b="1" dirty="0"/>
              <a:t>Table #. Increased fatigue safety factor</a:t>
            </a:r>
            <a:endParaRPr lang="ko-KR" altLang="en-US" sz="1500" b="1"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864B23A4-8E02-A38C-B2D5-EBA0F458E2B9}"/>
                  </a:ext>
                </a:extLst>
              </p:cNvPr>
              <p:cNvGraphicFramePr>
                <a:graphicFrameLocks noGrp="1"/>
              </p:cNvGraphicFramePr>
              <p:nvPr>
                <p:extLst>
                  <p:ext uri="{D42A27DB-BD31-4B8C-83A1-F6EECF244321}">
                    <p14:modId xmlns:p14="http://schemas.microsoft.com/office/powerpoint/2010/main" val="3204735756"/>
                  </p:ext>
                </p:extLst>
              </p:nvPr>
            </p:nvGraphicFramePr>
            <p:xfrm>
              <a:off x="8310655" y="1922485"/>
              <a:ext cx="3741334"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3939846667"/>
                        </a:ext>
                      </a:extLst>
                    </a:gridCol>
                    <a:gridCol w="1870667">
                      <a:extLst>
                        <a:ext uri="{9D8B030D-6E8A-4147-A177-3AD203B41FA5}">
                          <a16:colId xmlns:a16="http://schemas.microsoft.com/office/drawing/2014/main" val="2958007556"/>
                        </a:ext>
                      </a:extLst>
                    </a:gridCol>
                  </a:tblGrid>
                  <a:tr h="370840">
                    <a:tc gridSpan="2">
                      <a:txBody>
                        <a:bodyPr/>
                        <a:lstStyle/>
                        <a:p>
                          <a:pPr algn="ctr" latinLnBrk="1"/>
                          <a:r>
                            <a:rPr lang="en-US" altLang="ko-KR" sz="1500" b="1" dirty="0"/>
                            <a:t>Changes of equivalent stress</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331323411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pPr algn="ctr" latinLnBrk="1"/>
                          <a:r>
                            <a:rPr lang="en-US" altLang="ko-KR" sz="1500" b="0" dirty="0"/>
                            <a:t>Change </a:t>
                          </a:r>
                          <a14:m>
                            <m:oMath xmlns:m="http://schemas.openxmlformats.org/officeDocument/2006/math">
                              <m:r>
                                <a:rPr lang="en-US" altLang="ko-KR" sz="1500" b="0" i="1" smtClean="0">
                                  <a:latin typeface="Cambria Math" panose="02040503050406030204" pitchFamily="18" charset="0"/>
                                </a:rPr>
                                <m:t>[−]</m:t>
                              </m:r>
                            </m:oMath>
                          </a14:m>
                          <a:endParaRPr lang="ko-KR" altLang="en-US" sz="1500" b="0" dirty="0"/>
                        </a:p>
                      </a:txBody>
                      <a:tcPr anchor="ctr">
                        <a:solidFill>
                          <a:schemeClr val="bg2"/>
                        </a:solidFill>
                      </a:tcPr>
                    </a:tc>
                    <a:extLst>
                      <a:ext uri="{0D108BD9-81ED-4DB2-BD59-A6C34878D82A}">
                        <a16:rowId xmlns:a16="http://schemas.microsoft.com/office/drawing/2014/main" val="4012816798"/>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2.52</m:t>
                                </m:r>
                              </m:oMath>
                            </m:oMathPara>
                          </a14:m>
                          <a:endParaRPr lang="ko-KR" altLang="en-US" sz="1500" dirty="0"/>
                        </a:p>
                      </a:txBody>
                      <a:tcPr anchor="ctr"/>
                    </a:tc>
                    <a:extLst>
                      <a:ext uri="{0D108BD9-81ED-4DB2-BD59-A6C34878D82A}">
                        <a16:rowId xmlns:a16="http://schemas.microsoft.com/office/drawing/2014/main" val="3687514310"/>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5.66</m:t>
                                </m:r>
                              </m:oMath>
                            </m:oMathPara>
                          </a14:m>
                          <a:endParaRPr lang="ko-KR" altLang="en-US" sz="1500" dirty="0"/>
                        </a:p>
                      </a:txBody>
                      <a:tcPr anchor="ctr"/>
                    </a:tc>
                    <a:extLst>
                      <a:ext uri="{0D108BD9-81ED-4DB2-BD59-A6C34878D82A}">
                        <a16:rowId xmlns:a16="http://schemas.microsoft.com/office/drawing/2014/main" val="1006489612"/>
                      </a:ext>
                    </a:extLst>
                  </a:tr>
                </a:tbl>
              </a:graphicData>
            </a:graphic>
          </p:graphicFrame>
        </mc:Choice>
        <mc:Fallback xmlns="">
          <p:graphicFrame>
            <p:nvGraphicFramePr>
              <p:cNvPr id="9" name="표 8">
                <a:extLst>
                  <a:ext uri="{FF2B5EF4-FFF2-40B4-BE49-F238E27FC236}">
                    <a16:creationId xmlns:a16="http://schemas.microsoft.com/office/drawing/2014/main" id="{864B23A4-8E02-A38C-B2D5-EBA0F458E2B9}"/>
                  </a:ext>
                </a:extLst>
              </p:cNvPr>
              <p:cNvGraphicFramePr>
                <a:graphicFrameLocks noGrp="1"/>
              </p:cNvGraphicFramePr>
              <p:nvPr>
                <p:extLst>
                  <p:ext uri="{D42A27DB-BD31-4B8C-83A1-F6EECF244321}">
                    <p14:modId xmlns:p14="http://schemas.microsoft.com/office/powerpoint/2010/main" val="3204735756"/>
                  </p:ext>
                </p:extLst>
              </p:nvPr>
            </p:nvGraphicFramePr>
            <p:xfrm>
              <a:off x="8310655" y="1922485"/>
              <a:ext cx="3741334" cy="1483360"/>
            </p:xfrm>
            <a:graphic>
              <a:graphicData uri="http://schemas.openxmlformats.org/drawingml/2006/table">
                <a:tbl>
                  <a:tblPr firstRow="1" bandRow="1">
                    <a:tableStyleId>{5940675A-B579-460E-94D1-54222C63F5DA}</a:tableStyleId>
                  </a:tblPr>
                  <a:tblGrid>
                    <a:gridCol w="1870667">
                      <a:extLst>
                        <a:ext uri="{9D8B030D-6E8A-4147-A177-3AD203B41FA5}">
                          <a16:colId xmlns:a16="http://schemas.microsoft.com/office/drawing/2014/main" val="3939846667"/>
                        </a:ext>
                      </a:extLst>
                    </a:gridCol>
                    <a:gridCol w="1870667">
                      <a:extLst>
                        <a:ext uri="{9D8B030D-6E8A-4147-A177-3AD203B41FA5}">
                          <a16:colId xmlns:a16="http://schemas.microsoft.com/office/drawing/2014/main" val="2958007556"/>
                        </a:ext>
                      </a:extLst>
                    </a:gridCol>
                  </a:tblGrid>
                  <a:tr h="370840">
                    <a:tc gridSpan="2">
                      <a:txBody>
                        <a:bodyPr/>
                        <a:lstStyle/>
                        <a:p>
                          <a:pPr algn="ctr" latinLnBrk="1"/>
                          <a:r>
                            <a:rPr lang="en-US" altLang="ko-KR" sz="1500" b="1" dirty="0"/>
                            <a:t>Changes of equivalent stress</a:t>
                          </a:r>
                          <a:endParaRPr lang="ko-KR" altLang="en-US" sz="1500" b="1" dirty="0"/>
                        </a:p>
                      </a:txBody>
                      <a:tcPr anchor="ctr">
                        <a:solidFill>
                          <a:schemeClr val="bg2"/>
                        </a:solidFill>
                      </a:tcPr>
                    </a:tc>
                    <a:tc hMerge="1">
                      <a:txBody>
                        <a:bodyPr/>
                        <a:lstStyle/>
                        <a:p>
                          <a:pPr algn="ctr" latinLnBrk="1"/>
                          <a:endParaRPr lang="ko-KR" altLang="en-US" sz="1500" b="1" dirty="0"/>
                        </a:p>
                      </a:txBody>
                      <a:tcPr anchor="ctr">
                        <a:solidFill>
                          <a:schemeClr val="bg2"/>
                        </a:solidFill>
                      </a:tcPr>
                    </a:tc>
                    <a:extLst>
                      <a:ext uri="{0D108BD9-81ED-4DB2-BD59-A6C34878D82A}">
                        <a16:rowId xmlns:a16="http://schemas.microsoft.com/office/drawing/2014/main" val="3313234112"/>
                      </a:ext>
                    </a:extLst>
                  </a:tr>
                  <a:tr h="370840">
                    <a:tc>
                      <a:txBody>
                        <a:bodyPr/>
                        <a:lstStyle/>
                        <a:p>
                          <a:pPr algn="ctr" latinLnBrk="1"/>
                          <a:r>
                            <a:rPr lang="en-US" altLang="ko-KR" sz="1500" b="0" dirty="0"/>
                            <a:t>Part</a:t>
                          </a:r>
                          <a:endParaRPr lang="ko-KR" altLang="en-US" sz="1500" b="0" dirty="0"/>
                        </a:p>
                      </a:txBody>
                      <a:tcPr anchor="ctr">
                        <a:solidFill>
                          <a:schemeClr val="bg2"/>
                        </a:solidFill>
                      </a:tcPr>
                    </a:tc>
                    <a:tc>
                      <a:txBody>
                        <a:bodyPr/>
                        <a:lstStyle/>
                        <a:p>
                          <a:endParaRPr lang="ko-KR"/>
                        </a:p>
                      </a:txBody>
                      <a:tcPr anchor="ctr">
                        <a:blipFill>
                          <a:blip r:embed="rId4"/>
                          <a:stretch>
                            <a:fillRect l="-100651" t="-101639" r="-651" b="-211475"/>
                          </a:stretch>
                        </a:blipFill>
                      </a:tcPr>
                    </a:tc>
                    <a:extLst>
                      <a:ext uri="{0D108BD9-81ED-4DB2-BD59-A6C34878D82A}">
                        <a16:rowId xmlns:a16="http://schemas.microsoft.com/office/drawing/2014/main" val="4012816798"/>
                      </a:ext>
                    </a:extLst>
                  </a:tr>
                  <a:tr h="370840">
                    <a:tc>
                      <a:txBody>
                        <a:bodyPr/>
                        <a:lstStyle/>
                        <a:p>
                          <a:pPr algn="ctr" latinLnBrk="1"/>
                          <a:r>
                            <a:rPr lang="en-US" altLang="ko-KR" sz="1500" b="0" dirty="0"/>
                            <a:t>Front frame</a:t>
                          </a:r>
                          <a:endParaRPr lang="ko-KR" altLang="en-US" sz="1500" b="0" dirty="0"/>
                        </a:p>
                      </a:txBody>
                      <a:tcPr anchor="ctr">
                        <a:solidFill>
                          <a:schemeClr val="bg2"/>
                        </a:solidFill>
                      </a:tcPr>
                    </a:tc>
                    <a:tc>
                      <a:txBody>
                        <a:bodyPr/>
                        <a:lstStyle/>
                        <a:p>
                          <a:endParaRPr lang="ko-KR"/>
                        </a:p>
                      </a:txBody>
                      <a:tcPr anchor="ctr">
                        <a:blipFill>
                          <a:blip r:embed="rId4"/>
                          <a:stretch>
                            <a:fillRect l="-100651" t="-201639" r="-651" b="-111475"/>
                          </a:stretch>
                        </a:blipFill>
                      </a:tcPr>
                    </a:tc>
                    <a:extLst>
                      <a:ext uri="{0D108BD9-81ED-4DB2-BD59-A6C34878D82A}">
                        <a16:rowId xmlns:a16="http://schemas.microsoft.com/office/drawing/2014/main" val="3687514310"/>
                      </a:ext>
                    </a:extLst>
                  </a:tr>
                  <a:tr h="370840">
                    <a:tc>
                      <a:txBody>
                        <a:bodyPr/>
                        <a:lstStyle/>
                        <a:p>
                          <a:pPr algn="ctr" latinLnBrk="1"/>
                          <a:r>
                            <a:rPr lang="en-US" altLang="ko-KR" sz="1500" b="0" dirty="0"/>
                            <a:t>Rear frame</a:t>
                          </a:r>
                          <a:endParaRPr lang="ko-KR" altLang="en-US" sz="1500" b="0" dirty="0"/>
                        </a:p>
                      </a:txBody>
                      <a:tcPr anchor="ctr">
                        <a:solidFill>
                          <a:schemeClr val="bg2"/>
                        </a:solidFill>
                      </a:tcPr>
                    </a:tc>
                    <a:tc>
                      <a:txBody>
                        <a:bodyPr/>
                        <a:lstStyle/>
                        <a:p>
                          <a:endParaRPr lang="ko-KR"/>
                        </a:p>
                      </a:txBody>
                      <a:tcPr anchor="ctr">
                        <a:blipFill>
                          <a:blip r:embed="rId4"/>
                          <a:stretch>
                            <a:fillRect l="-100651" t="-301639" r="-651" b="-11475"/>
                          </a:stretch>
                        </a:blipFill>
                      </a:tcPr>
                    </a:tc>
                    <a:extLst>
                      <a:ext uri="{0D108BD9-81ED-4DB2-BD59-A6C34878D82A}">
                        <a16:rowId xmlns:a16="http://schemas.microsoft.com/office/drawing/2014/main" val="1006489612"/>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857797-77D5-2BD5-5A9B-433C7E8A40B9}"/>
                  </a:ext>
                </a:extLst>
              </p:cNvPr>
              <p:cNvSpPr txBox="1"/>
              <p:nvPr/>
            </p:nvSpPr>
            <p:spPr>
              <a:xfrm>
                <a:off x="498944" y="4245497"/>
                <a:ext cx="11553045" cy="2125197"/>
              </a:xfrm>
              <a:prstGeom prst="rect">
                <a:avLst/>
              </a:prstGeom>
              <a:noFill/>
            </p:spPr>
            <p:txBody>
              <a:bodyPr wrap="square" rtlCol="0">
                <a:spAutoFit/>
              </a:bodyPr>
              <a:lstStyle/>
              <a:p>
                <a:pPr>
                  <a:lnSpc>
                    <a:spcPct val="150000"/>
                  </a:lnSpc>
                </a:pPr>
                <a:r>
                  <a:rPr lang="en-US" altLang="ko-KR" sz="1500" dirty="0"/>
                  <a:t>	The tables above show changes in simulation results when analysis was performed from the existing problematic model to the improved model through the development process. First, when one more vertical frame is added to create a 3-point contact fixation condition for the motor case, it can be seen that the total deformation is reduced by about </a:t>
                </a:r>
                <a14:m>
                  <m:oMath xmlns:m="http://schemas.openxmlformats.org/officeDocument/2006/math">
                    <m:r>
                      <a:rPr lang="en-US" altLang="ko-KR" sz="1500" i="1" dirty="0" smtClean="0">
                        <a:latin typeface="Cambria Math" panose="02040503050406030204" pitchFamily="18" charset="0"/>
                      </a:rPr>
                      <m:t>8 [</m:t>
                    </m:r>
                    <m:r>
                      <a:rPr lang="en-US" altLang="ko-KR" sz="1500" i="1" dirty="0" smtClean="0">
                        <a:latin typeface="Cambria Math" panose="02040503050406030204" pitchFamily="18" charset="0"/>
                      </a:rPr>
                      <m:t>𝑚𝑚</m:t>
                    </m:r>
                    <m:r>
                      <a:rPr lang="en-US" altLang="ko-KR" sz="1500" i="1" dirty="0" smtClean="0">
                        <a:latin typeface="Cambria Math" panose="02040503050406030204" pitchFamily="18" charset="0"/>
                      </a:rPr>
                      <m:t>]</m:t>
                    </m:r>
                  </m:oMath>
                </a14:m>
                <a:r>
                  <a:rPr lang="en-US" altLang="ko-KR" sz="1500" dirty="0"/>
                  <a:t>, which solves the chain loosening problem in actual driving. I think it will be sufficient. Additionally, by adding two more frames in the below rear part, the expected load distribution effect was achieved, and as a result, a load reduction effect of over </a:t>
                </a:r>
                <a14:m>
                  <m:oMath xmlns:m="http://schemas.openxmlformats.org/officeDocument/2006/math">
                    <m:r>
                      <a:rPr lang="en-US" altLang="ko-KR" sz="1500" i="1" dirty="0" smtClean="0">
                        <a:latin typeface="Cambria Math" panose="02040503050406030204" pitchFamily="18" charset="0"/>
                      </a:rPr>
                      <m:t>300 [</m:t>
                    </m:r>
                    <m:r>
                      <a:rPr lang="en-US" altLang="ko-KR" sz="1500" i="1" dirty="0" smtClean="0">
                        <a:latin typeface="Cambria Math" panose="02040503050406030204" pitchFamily="18" charset="0"/>
                      </a:rPr>
                      <m:t>𝑀𝑃𝑎</m:t>
                    </m:r>
                    <m:r>
                      <a:rPr lang="en-US" altLang="ko-KR" sz="1500" i="1" dirty="0" smtClean="0">
                        <a:latin typeface="Cambria Math" panose="02040503050406030204" pitchFamily="18" charset="0"/>
                      </a:rPr>
                      <m:t>]</m:t>
                    </m:r>
                  </m:oMath>
                </a14:m>
                <a:r>
                  <a:rPr lang="en-US" altLang="ko-KR" sz="1500" dirty="0"/>
                  <a:t> was seen for the two problematic frames. Accordingly, the effect of increasing the fatigue safety factor for </a:t>
                </a:r>
                <a14:m>
                  <m:oMath xmlns:m="http://schemas.openxmlformats.org/officeDocument/2006/math">
                    <m:sSup>
                      <m:sSupPr>
                        <m:ctrlPr>
                          <a:rPr lang="en-US" altLang="ko-KR" sz="1500" i="1" dirty="0" smtClean="0">
                            <a:latin typeface="Cambria Math" panose="02040503050406030204" pitchFamily="18" charset="0"/>
                          </a:rPr>
                        </m:ctrlPr>
                      </m:sSupPr>
                      <m:e>
                        <m:r>
                          <a:rPr lang="en-US" altLang="ko-KR" sz="1500" i="1" dirty="0" smtClean="0">
                            <a:latin typeface="Cambria Math" panose="02040503050406030204" pitchFamily="18" charset="0"/>
                          </a:rPr>
                          <m:t>10</m:t>
                        </m:r>
                      </m:e>
                      <m:sup>
                        <m:r>
                          <a:rPr lang="en-US" altLang="ko-KR" sz="1500" i="1" dirty="0" smtClean="0">
                            <a:latin typeface="Cambria Math" panose="02040503050406030204" pitchFamily="18" charset="0"/>
                          </a:rPr>
                          <m:t>5</m:t>
                        </m:r>
                      </m:sup>
                    </m:sSup>
                  </m:oMath>
                </a14:m>
                <a:r>
                  <a:rPr lang="en-US" altLang="ko-KR" sz="1500" dirty="0"/>
                  <a:t> cycles can also be confirmed.</a:t>
                </a:r>
              </a:p>
            </p:txBody>
          </p:sp>
        </mc:Choice>
        <mc:Fallback xmlns="">
          <p:sp>
            <p:nvSpPr>
              <p:cNvPr id="10" name="TextBox 9">
                <a:extLst>
                  <a:ext uri="{FF2B5EF4-FFF2-40B4-BE49-F238E27FC236}">
                    <a16:creationId xmlns:a16="http://schemas.microsoft.com/office/drawing/2014/main" id="{9E857797-77D5-2BD5-5A9B-433C7E8A40B9}"/>
                  </a:ext>
                </a:extLst>
              </p:cNvPr>
              <p:cNvSpPr txBox="1">
                <a:spLocks noRot="1" noChangeAspect="1" noMove="1" noResize="1" noEditPoints="1" noAdjustHandles="1" noChangeArrowheads="1" noChangeShapeType="1" noTextEdit="1"/>
              </p:cNvSpPr>
              <p:nvPr/>
            </p:nvSpPr>
            <p:spPr>
              <a:xfrm>
                <a:off x="498944" y="4245497"/>
                <a:ext cx="11553045" cy="2125197"/>
              </a:xfrm>
              <a:prstGeom prst="rect">
                <a:avLst/>
              </a:prstGeom>
              <a:blipFill>
                <a:blip r:embed="rId5"/>
                <a:stretch>
                  <a:fillRect l="-211" r="-528" b="-22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2373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BDD40B-6FB9-25AE-0275-423C6E191E49}"/>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Conclusion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2" name="TextBox 1">
            <a:extLst>
              <a:ext uri="{FF2B5EF4-FFF2-40B4-BE49-F238E27FC236}">
                <a16:creationId xmlns:a16="http://schemas.microsoft.com/office/drawing/2014/main" id="{3B2C4971-0219-FFBA-C888-ECE4143A1E8B}"/>
              </a:ext>
            </a:extLst>
          </p:cNvPr>
          <p:cNvSpPr txBox="1"/>
          <p:nvPr/>
        </p:nvSpPr>
        <p:spPr>
          <a:xfrm>
            <a:off x="242009" y="881811"/>
            <a:ext cx="11553045" cy="3163943"/>
          </a:xfrm>
          <a:prstGeom prst="rect">
            <a:avLst/>
          </a:prstGeom>
          <a:noFill/>
        </p:spPr>
        <p:txBody>
          <a:bodyPr wrap="square" rtlCol="0">
            <a:spAutoFit/>
          </a:bodyPr>
          <a:lstStyle/>
          <a:p>
            <a:pPr>
              <a:lnSpc>
                <a:spcPct val="150000"/>
              </a:lnSpc>
            </a:pPr>
            <a:r>
              <a:rPr lang="en-US" altLang="ko-KR" sz="1500" dirty="0"/>
              <a:t>	First, it is essential to identify elements that may be problematic in the actual operation of the vehicle, and to look at the deformation form of the material to find elements that may be problematic. In our case, the problem was the phenomena caused by chain tension that occurs when the electric vehicle's motor runs at its maximum.</a:t>
            </a:r>
          </a:p>
          <a:p>
            <a:pPr marL="285750" indent="-285750">
              <a:lnSpc>
                <a:spcPct val="150000"/>
              </a:lnSpc>
              <a:buFont typeface="Arial" panose="020B0604020202020204" pitchFamily="34" charset="0"/>
              <a:buChar char="•"/>
            </a:pPr>
            <a:r>
              <a:rPr lang="en-US" altLang="ko-KR" sz="1500" dirty="0"/>
              <a:t>Chain loosening problem due to horizontal rotation of motor case which is fixed with 2 point contact</a:t>
            </a:r>
          </a:p>
          <a:p>
            <a:pPr marL="285750" indent="-285750">
              <a:lnSpc>
                <a:spcPct val="150000"/>
              </a:lnSpc>
              <a:buFont typeface="Arial" panose="020B0604020202020204" pitchFamily="34" charset="0"/>
              <a:buChar char="•"/>
            </a:pPr>
            <a:r>
              <a:rPr lang="en-US" altLang="ko-KR" sz="1500" dirty="0"/>
              <a:t>Yield behavior of materials in specific frames</a:t>
            </a:r>
          </a:p>
          <a:p>
            <a:pPr>
              <a:lnSpc>
                <a:spcPct val="150000"/>
              </a:lnSpc>
            </a:pPr>
            <a:r>
              <a:rPr lang="en-US" altLang="ko-KR" sz="1500" dirty="0"/>
              <a:t>A 3D model was created to accurately identify the problems, and analysis was performed by setting connection and boundary conditions similar to reality in ANSYS software. After that, we confirmed that problems similar to actual problems occurred under the driving conditions, and we were also able to confirm the numbers. Accordingly, by designing an improved model and conducting structural analysis under the same conditions for the model, the expected improved results were also obtained.</a:t>
            </a:r>
          </a:p>
        </p:txBody>
      </p:sp>
    </p:spTree>
    <p:extLst>
      <p:ext uri="{BB962C8B-B14F-4D97-AF65-F5344CB8AC3E}">
        <p14:creationId xmlns:p14="http://schemas.microsoft.com/office/powerpoint/2010/main" val="68630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3C8FE-0818-A621-D595-20F9E152A79D}"/>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Reference</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TextBox 3">
            <a:extLst>
              <a:ext uri="{FF2B5EF4-FFF2-40B4-BE49-F238E27FC236}">
                <a16:creationId xmlns:a16="http://schemas.microsoft.com/office/drawing/2014/main" id="{B6ED9D94-E0CF-A12C-99F2-929FD9E6D0E7}"/>
              </a:ext>
            </a:extLst>
          </p:cNvPr>
          <p:cNvSpPr txBox="1"/>
          <p:nvPr/>
        </p:nvSpPr>
        <p:spPr>
          <a:xfrm>
            <a:off x="242009" y="881811"/>
            <a:ext cx="11553045" cy="3939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500" dirty="0"/>
              <a:t>Jin-Ho Kook (2022). Simulation-based Light Weight Design of A Self-made Electric Vehicle Frame</a:t>
            </a:r>
          </a:p>
        </p:txBody>
      </p:sp>
    </p:spTree>
    <p:extLst>
      <p:ext uri="{BB962C8B-B14F-4D97-AF65-F5344CB8AC3E}">
        <p14:creationId xmlns:p14="http://schemas.microsoft.com/office/powerpoint/2010/main" val="3484563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1DCCBB-409C-9782-0419-1CDECACD4981}"/>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Appendix</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5" name="AutoShape 2">
            <a:extLst>
              <a:ext uri="{FF2B5EF4-FFF2-40B4-BE49-F238E27FC236}">
                <a16:creationId xmlns:a16="http://schemas.microsoft.com/office/drawing/2014/main" id="{FC03D4AD-52DF-7E6F-BAB2-2E9A167EA7B6}"/>
              </a:ext>
            </a:extLst>
          </p:cNvPr>
          <p:cNvSpPr>
            <a:spLocks noChangeArrowheads="1"/>
          </p:cNvSpPr>
          <p:nvPr/>
        </p:nvSpPr>
        <p:spPr bwMode="auto">
          <a:xfrm>
            <a:off x="422745" y="910144"/>
            <a:ext cx="323485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Motor</a:t>
            </a:r>
            <a:r>
              <a:rPr lang="ko-KR" altLang="en-US"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specifications</a:t>
            </a:r>
          </a:p>
        </p:txBody>
      </p:sp>
      <p:grpSp>
        <p:nvGrpSpPr>
          <p:cNvPr id="12" name="그룹 11">
            <a:extLst>
              <a:ext uri="{FF2B5EF4-FFF2-40B4-BE49-F238E27FC236}">
                <a16:creationId xmlns:a16="http://schemas.microsoft.com/office/drawing/2014/main" id="{AB2DFCE8-3F39-7BDD-685E-E497F1ED55B5}"/>
              </a:ext>
            </a:extLst>
          </p:cNvPr>
          <p:cNvGrpSpPr/>
          <p:nvPr/>
        </p:nvGrpSpPr>
        <p:grpSpPr>
          <a:xfrm>
            <a:off x="592372" y="1563046"/>
            <a:ext cx="11007255" cy="3731908"/>
            <a:chOff x="422745" y="1563046"/>
            <a:chExt cx="11007255" cy="3731908"/>
          </a:xfrm>
        </p:grpSpPr>
        <p:pic>
          <p:nvPicPr>
            <p:cNvPr id="7" name="그림 6">
              <a:extLst>
                <a:ext uri="{FF2B5EF4-FFF2-40B4-BE49-F238E27FC236}">
                  <a16:creationId xmlns:a16="http://schemas.microsoft.com/office/drawing/2014/main" id="{23B51E34-AF36-EF50-14E4-194612659C0A}"/>
                </a:ext>
              </a:extLst>
            </p:cNvPr>
            <p:cNvPicPr>
              <a:picLocks noChangeAspect="1"/>
            </p:cNvPicPr>
            <p:nvPr/>
          </p:nvPicPr>
          <p:blipFill>
            <a:blip r:embed="rId2"/>
            <a:stretch>
              <a:fillRect/>
            </a:stretch>
          </p:blipFill>
          <p:spPr>
            <a:xfrm>
              <a:off x="422745" y="1563046"/>
              <a:ext cx="5153744" cy="1629002"/>
            </a:xfrm>
            <a:prstGeom prst="rect">
              <a:avLst/>
            </a:prstGeom>
          </p:spPr>
        </p:pic>
        <p:pic>
          <p:nvPicPr>
            <p:cNvPr id="9" name="그림 8">
              <a:extLst>
                <a:ext uri="{FF2B5EF4-FFF2-40B4-BE49-F238E27FC236}">
                  <a16:creationId xmlns:a16="http://schemas.microsoft.com/office/drawing/2014/main" id="{9560293D-36C7-8959-D5D8-61D87F018201}"/>
                </a:ext>
              </a:extLst>
            </p:cNvPr>
            <p:cNvPicPr>
              <a:picLocks noChangeAspect="1"/>
            </p:cNvPicPr>
            <p:nvPr/>
          </p:nvPicPr>
          <p:blipFill>
            <a:blip r:embed="rId3"/>
            <a:stretch>
              <a:fillRect/>
            </a:stretch>
          </p:blipFill>
          <p:spPr>
            <a:xfrm>
              <a:off x="546587" y="3192048"/>
              <a:ext cx="5231868" cy="2102906"/>
            </a:xfrm>
            <a:prstGeom prst="rect">
              <a:avLst/>
            </a:prstGeom>
          </p:spPr>
        </p:pic>
        <p:pic>
          <p:nvPicPr>
            <p:cNvPr id="11" name="그림 10">
              <a:extLst>
                <a:ext uri="{FF2B5EF4-FFF2-40B4-BE49-F238E27FC236}">
                  <a16:creationId xmlns:a16="http://schemas.microsoft.com/office/drawing/2014/main" id="{A91BC63F-5AC8-8213-F318-8490F2EC552F}"/>
                </a:ext>
              </a:extLst>
            </p:cNvPr>
            <p:cNvPicPr>
              <a:picLocks noChangeAspect="1"/>
            </p:cNvPicPr>
            <p:nvPr/>
          </p:nvPicPr>
          <p:blipFill>
            <a:blip r:embed="rId4"/>
            <a:stretch>
              <a:fillRect/>
            </a:stretch>
          </p:blipFill>
          <p:spPr>
            <a:xfrm>
              <a:off x="5926308" y="1563046"/>
              <a:ext cx="5503692" cy="3725416"/>
            </a:xfrm>
            <a:prstGeom prst="rect">
              <a:avLst/>
            </a:prstGeom>
          </p:spPr>
        </p:pic>
      </p:grpSp>
      <p:sp>
        <p:nvSpPr>
          <p:cNvPr id="13" name="TextBox 12">
            <a:extLst>
              <a:ext uri="{FF2B5EF4-FFF2-40B4-BE49-F238E27FC236}">
                <a16:creationId xmlns:a16="http://schemas.microsoft.com/office/drawing/2014/main" id="{267A26E9-B833-DE99-CBC9-D984A0ACCEC9}"/>
              </a:ext>
            </a:extLst>
          </p:cNvPr>
          <p:cNvSpPr txBox="1"/>
          <p:nvPr/>
        </p:nvSpPr>
        <p:spPr>
          <a:xfrm>
            <a:off x="592372" y="5533223"/>
            <a:ext cx="11007255" cy="323165"/>
          </a:xfrm>
          <a:prstGeom prst="rect">
            <a:avLst/>
          </a:prstGeom>
          <a:noFill/>
        </p:spPr>
        <p:txBody>
          <a:bodyPr wrap="square" rtlCol="0">
            <a:spAutoFit/>
          </a:bodyPr>
          <a:lstStyle/>
          <a:p>
            <a:pPr algn="ctr"/>
            <a:r>
              <a:rPr lang="en-US" altLang="ko-KR" sz="1500" b="1" dirty="0"/>
              <a:t>Figure #. Motor specifications</a:t>
            </a:r>
            <a:endParaRPr lang="ko-KR" altLang="en-US" sz="1500" b="1" dirty="0"/>
          </a:p>
        </p:txBody>
      </p:sp>
    </p:spTree>
    <p:extLst>
      <p:ext uri="{BB962C8B-B14F-4D97-AF65-F5344CB8AC3E}">
        <p14:creationId xmlns:p14="http://schemas.microsoft.com/office/powerpoint/2010/main" val="2833220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BBDA16-981B-53C2-1D55-23604A86A59A}"/>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Appendix</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A0344089-15F2-D6D7-F6DA-4EDAD1371AAE}"/>
              </a:ext>
            </a:extLst>
          </p:cNvPr>
          <p:cNvSpPr>
            <a:spLocks noChangeArrowheads="1"/>
          </p:cNvSpPr>
          <p:nvPr/>
        </p:nvSpPr>
        <p:spPr bwMode="auto">
          <a:xfrm>
            <a:off x="422745" y="910144"/>
            <a:ext cx="4878598"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Calculation of parameters (MATLAB code) </a:t>
            </a:r>
          </a:p>
        </p:txBody>
      </p:sp>
      <p:grpSp>
        <p:nvGrpSpPr>
          <p:cNvPr id="2" name="그룹 1">
            <a:extLst>
              <a:ext uri="{FF2B5EF4-FFF2-40B4-BE49-F238E27FC236}">
                <a16:creationId xmlns:a16="http://schemas.microsoft.com/office/drawing/2014/main" id="{1AC3EEEA-E0EF-5CBC-42EE-DD9FDEE97603}"/>
              </a:ext>
            </a:extLst>
          </p:cNvPr>
          <p:cNvGrpSpPr/>
          <p:nvPr/>
        </p:nvGrpSpPr>
        <p:grpSpPr>
          <a:xfrm>
            <a:off x="422745" y="1563046"/>
            <a:ext cx="11619772" cy="5019704"/>
            <a:chOff x="422745" y="1563046"/>
            <a:chExt cx="11619772" cy="5019704"/>
          </a:xfrm>
        </p:grpSpPr>
        <p:pic>
          <p:nvPicPr>
            <p:cNvPr id="8" name="그림 7">
              <a:extLst>
                <a:ext uri="{FF2B5EF4-FFF2-40B4-BE49-F238E27FC236}">
                  <a16:creationId xmlns:a16="http://schemas.microsoft.com/office/drawing/2014/main" id="{D6916C2D-9BF0-4307-C74C-9DEEE5A8C71C}"/>
                </a:ext>
              </a:extLst>
            </p:cNvPr>
            <p:cNvPicPr>
              <a:picLocks noChangeAspect="1"/>
            </p:cNvPicPr>
            <p:nvPr/>
          </p:nvPicPr>
          <p:blipFill>
            <a:blip r:embed="rId2"/>
            <a:stretch>
              <a:fillRect/>
            </a:stretch>
          </p:blipFill>
          <p:spPr>
            <a:xfrm>
              <a:off x="422745" y="1563046"/>
              <a:ext cx="5520855" cy="4582715"/>
            </a:xfrm>
            <a:prstGeom prst="rect">
              <a:avLst/>
            </a:prstGeom>
          </p:spPr>
        </p:pic>
        <p:pic>
          <p:nvPicPr>
            <p:cNvPr id="10" name="그림 9">
              <a:extLst>
                <a:ext uri="{FF2B5EF4-FFF2-40B4-BE49-F238E27FC236}">
                  <a16:creationId xmlns:a16="http://schemas.microsoft.com/office/drawing/2014/main" id="{47DC8682-E211-B750-4828-41CDE2406876}"/>
                </a:ext>
              </a:extLst>
            </p:cNvPr>
            <p:cNvPicPr>
              <a:picLocks noChangeAspect="1"/>
            </p:cNvPicPr>
            <p:nvPr/>
          </p:nvPicPr>
          <p:blipFill>
            <a:blip r:embed="rId3"/>
            <a:stretch>
              <a:fillRect/>
            </a:stretch>
          </p:blipFill>
          <p:spPr>
            <a:xfrm>
              <a:off x="6029325" y="1563046"/>
              <a:ext cx="6003667" cy="4582715"/>
            </a:xfrm>
            <a:prstGeom prst="rect">
              <a:avLst/>
            </a:prstGeom>
          </p:spPr>
        </p:pic>
        <p:sp>
          <p:nvSpPr>
            <p:cNvPr id="11" name="TextBox 10">
              <a:extLst>
                <a:ext uri="{FF2B5EF4-FFF2-40B4-BE49-F238E27FC236}">
                  <a16:creationId xmlns:a16="http://schemas.microsoft.com/office/drawing/2014/main" id="{7DFFE12D-0868-3C95-BACA-CEC838A1BEEE}"/>
                </a:ext>
              </a:extLst>
            </p:cNvPr>
            <p:cNvSpPr txBox="1"/>
            <p:nvPr/>
          </p:nvSpPr>
          <p:spPr>
            <a:xfrm>
              <a:off x="432270" y="6259585"/>
              <a:ext cx="11610247" cy="323165"/>
            </a:xfrm>
            <a:prstGeom prst="rect">
              <a:avLst/>
            </a:prstGeom>
            <a:noFill/>
          </p:spPr>
          <p:txBody>
            <a:bodyPr wrap="square" rtlCol="0">
              <a:spAutoFit/>
            </a:bodyPr>
            <a:lstStyle/>
            <a:p>
              <a:pPr algn="ctr"/>
              <a:r>
                <a:rPr lang="en-US" altLang="ko-KR" sz="1500" b="1" dirty="0"/>
                <a:t>Figure #. MATLAB code for calculation</a:t>
              </a:r>
              <a:endParaRPr lang="ko-KR" altLang="en-US" sz="1500" b="1" dirty="0"/>
            </a:p>
          </p:txBody>
        </p:sp>
      </p:grpSp>
    </p:spTree>
    <p:extLst>
      <p:ext uri="{BB962C8B-B14F-4D97-AF65-F5344CB8AC3E}">
        <p14:creationId xmlns:p14="http://schemas.microsoft.com/office/powerpoint/2010/main" val="3937009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3E885F-1815-AF25-405A-949DF6DC0AD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Problem</a:t>
            </a:r>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analysis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12" name="AutoShape 2">
            <a:extLst>
              <a:ext uri="{FF2B5EF4-FFF2-40B4-BE49-F238E27FC236}">
                <a16:creationId xmlns:a16="http://schemas.microsoft.com/office/drawing/2014/main" id="{48304149-7C1D-FB09-FFC4-9315ACBC5331}"/>
              </a:ext>
            </a:extLst>
          </p:cNvPr>
          <p:cNvSpPr>
            <a:spLocks noChangeArrowheads="1"/>
          </p:cNvSpPr>
          <p:nvPr/>
        </p:nvSpPr>
        <p:spPr bwMode="auto">
          <a:xfrm>
            <a:off x="422745" y="942802"/>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Problem statement</a:t>
            </a:r>
          </a:p>
        </p:txBody>
      </p:sp>
      <p:sp>
        <p:nvSpPr>
          <p:cNvPr id="2" name="TextBox 1">
            <a:extLst>
              <a:ext uri="{FF2B5EF4-FFF2-40B4-BE49-F238E27FC236}">
                <a16:creationId xmlns:a16="http://schemas.microsoft.com/office/drawing/2014/main" id="{5AD1FA5F-7B55-2412-8ACC-45453C4FA4E0}"/>
              </a:ext>
            </a:extLst>
          </p:cNvPr>
          <p:cNvSpPr txBox="1"/>
          <p:nvPr/>
        </p:nvSpPr>
        <p:spPr>
          <a:xfrm>
            <a:off x="417638" y="1458685"/>
            <a:ext cx="11699619" cy="2471446"/>
          </a:xfrm>
          <a:prstGeom prst="rect">
            <a:avLst/>
          </a:prstGeom>
          <a:noFill/>
        </p:spPr>
        <p:txBody>
          <a:bodyPr wrap="square" rtlCol="0">
            <a:spAutoFit/>
          </a:bodyPr>
          <a:lstStyle/>
          <a:p>
            <a:pPr>
              <a:lnSpc>
                <a:spcPct val="150000"/>
              </a:lnSpc>
            </a:pPr>
            <a:r>
              <a:rPr lang="en-US" altLang="ko-KR" sz="1500" dirty="0"/>
              <a:t>	Under the maximum operating conditions of the motor, the force exerted by the chain on the sprocket cannot be ignored. When the motor is driven at maximum spec, chain tension occurs, which actually causes the following two main problems.</a:t>
            </a:r>
          </a:p>
          <a:p>
            <a:pPr marL="285750" indent="-285750">
              <a:lnSpc>
                <a:spcPct val="150000"/>
              </a:lnSpc>
              <a:buFont typeface="Arial" panose="020B0604020202020204" pitchFamily="34" charset="0"/>
              <a:buChar char="•"/>
            </a:pPr>
            <a:r>
              <a:rPr lang="en-US" altLang="ko-KR" sz="1500" dirty="0"/>
              <a:t>Chain loosening problem due to horizontal rotation of motor</a:t>
            </a:r>
          </a:p>
          <a:p>
            <a:pPr marL="285750" indent="-285750">
              <a:lnSpc>
                <a:spcPct val="150000"/>
              </a:lnSpc>
              <a:buFont typeface="Arial" panose="020B0604020202020204" pitchFamily="34" charset="0"/>
              <a:buChar char="•"/>
            </a:pPr>
            <a:r>
              <a:rPr lang="en-US" altLang="ko-KR" sz="1500" dirty="0"/>
              <a:t>Observation of material yield behavior due to strong stress acting on a specific frames</a:t>
            </a:r>
          </a:p>
          <a:p>
            <a:pPr>
              <a:lnSpc>
                <a:spcPct val="150000"/>
              </a:lnSpc>
            </a:pPr>
            <a:r>
              <a:rPr lang="en-US" altLang="ko-KR" sz="1500" dirty="0"/>
              <a:t>Since motor part of original model has only two point contacts with the frame, tension caused by motor driving with maximum spec causes horizontal rotation of the motor part. And it is connected with chain loosening problem. And some frame parts are exposed to the high stress, they are observed with yield behavior.</a:t>
            </a:r>
          </a:p>
        </p:txBody>
      </p:sp>
      <p:sp>
        <p:nvSpPr>
          <p:cNvPr id="16" name="직사각형 15">
            <a:extLst>
              <a:ext uri="{FF2B5EF4-FFF2-40B4-BE49-F238E27FC236}">
                <a16:creationId xmlns:a16="http://schemas.microsoft.com/office/drawing/2014/main" id="{AE7A8E51-D370-DC7D-7E03-E5E2FC7B1297}"/>
              </a:ext>
            </a:extLst>
          </p:cNvPr>
          <p:cNvSpPr/>
          <p:nvPr/>
        </p:nvSpPr>
        <p:spPr>
          <a:xfrm>
            <a:off x="4276725" y="5886450"/>
            <a:ext cx="1666875" cy="219075"/>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a:extLst>
              <a:ext uri="{FF2B5EF4-FFF2-40B4-BE49-F238E27FC236}">
                <a16:creationId xmlns:a16="http://schemas.microsoft.com/office/drawing/2014/main" id="{63D7E372-E0A7-C7E1-3C98-901B34446ACC}"/>
              </a:ext>
            </a:extLst>
          </p:cNvPr>
          <p:cNvGrpSpPr/>
          <p:nvPr/>
        </p:nvGrpSpPr>
        <p:grpSpPr>
          <a:xfrm>
            <a:off x="6882002" y="3992633"/>
            <a:ext cx="5254305" cy="823915"/>
            <a:chOff x="6872477" y="3935483"/>
            <a:chExt cx="5254305" cy="823915"/>
          </a:xfrm>
        </p:grpSpPr>
        <p:sp>
          <p:nvSpPr>
            <p:cNvPr id="15" name="직사각형 14">
              <a:extLst>
                <a:ext uri="{FF2B5EF4-FFF2-40B4-BE49-F238E27FC236}">
                  <a16:creationId xmlns:a16="http://schemas.microsoft.com/office/drawing/2014/main" id="{1D0B30D6-FDB8-6B0B-4882-4E196147A222}"/>
                </a:ext>
              </a:extLst>
            </p:cNvPr>
            <p:cNvSpPr/>
            <p:nvPr/>
          </p:nvSpPr>
          <p:spPr>
            <a:xfrm>
              <a:off x="6872477" y="4506164"/>
              <a:ext cx="515412" cy="215134"/>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7" name="타원 16">
              <a:extLst>
                <a:ext uri="{FF2B5EF4-FFF2-40B4-BE49-F238E27FC236}">
                  <a16:creationId xmlns:a16="http://schemas.microsoft.com/office/drawing/2014/main" id="{63EEAD48-7885-4EBE-5168-014CFF27CC40}"/>
                </a:ext>
              </a:extLst>
            </p:cNvPr>
            <p:cNvSpPr/>
            <p:nvPr/>
          </p:nvSpPr>
          <p:spPr>
            <a:xfrm>
              <a:off x="6984035" y="4017036"/>
              <a:ext cx="292296" cy="215134"/>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0000"/>
                </a:solidFill>
              </a:endParaRPr>
            </a:p>
          </p:txBody>
        </p:sp>
        <p:sp>
          <p:nvSpPr>
            <p:cNvPr id="18" name="TextBox 17">
              <a:extLst>
                <a:ext uri="{FF2B5EF4-FFF2-40B4-BE49-F238E27FC236}">
                  <a16:creationId xmlns:a16="http://schemas.microsoft.com/office/drawing/2014/main" id="{0E93F1A5-6762-79C3-9BBB-E4785B3C7335}"/>
                </a:ext>
              </a:extLst>
            </p:cNvPr>
            <p:cNvSpPr txBox="1"/>
            <p:nvPr/>
          </p:nvSpPr>
          <p:spPr>
            <a:xfrm>
              <a:off x="7465546" y="3935483"/>
              <a:ext cx="4651711" cy="323165"/>
            </a:xfrm>
            <a:prstGeom prst="rect">
              <a:avLst/>
            </a:prstGeom>
            <a:noFill/>
          </p:spPr>
          <p:txBody>
            <a:bodyPr wrap="square" rtlCol="0">
              <a:spAutoFit/>
            </a:bodyPr>
            <a:lstStyle/>
            <a:p>
              <a:r>
                <a:rPr lang="en-US" altLang="ko-KR" sz="1500" dirty="0">
                  <a:solidFill>
                    <a:srgbClr val="FF0000"/>
                  </a:solidFill>
                </a:rPr>
                <a:t>: point contact condition of motor case</a:t>
              </a:r>
              <a:endParaRPr lang="ko-KR" altLang="en-US" sz="1500" dirty="0">
                <a:solidFill>
                  <a:srgbClr val="FF0000"/>
                </a:solidFill>
              </a:endParaRPr>
            </a:p>
          </p:txBody>
        </p:sp>
        <p:sp>
          <p:nvSpPr>
            <p:cNvPr id="21" name="TextBox 20">
              <a:extLst>
                <a:ext uri="{FF2B5EF4-FFF2-40B4-BE49-F238E27FC236}">
                  <a16:creationId xmlns:a16="http://schemas.microsoft.com/office/drawing/2014/main" id="{5A24887E-75A9-37B8-3B42-192FDABCB53C}"/>
                </a:ext>
              </a:extLst>
            </p:cNvPr>
            <p:cNvSpPr txBox="1"/>
            <p:nvPr/>
          </p:nvSpPr>
          <p:spPr>
            <a:xfrm>
              <a:off x="7475071" y="4436233"/>
              <a:ext cx="4651711" cy="323165"/>
            </a:xfrm>
            <a:prstGeom prst="rect">
              <a:avLst/>
            </a:prstGeom>
            <a:noFill/>
          </p:spPr>
          <p:txBody>
            <a:bodyPr wrap="square" rtlCol="0">
              <a:spAutoFit/>
            </a:bodyPr>
            <a:lstStyle/>
            <a:p>
              <a:r>
                <a:rPr lang="en-US" altLang="ko-KR" sz="1500" dirty="0">
                  <a:solidFill>
                    <a:srgbClr val="FF0000"/>
                  </a:solidFill>
                </a:rPr>
                <a:t>: Frame in yield condition</a:t>
              </a:r>
              <a:endParaRPr lang="ko-KR" altLang="en-US" sz="1500" dirty="0">
                <a:solidFill>
                  <a:srgbClr val="FF0000"/>
                </a:solidFill>
              </a:endParaRPr>
            </a:p>
          </p:txBody>
        </p:sp>
      </p:grpSp>
      <p:grpSp>
        <p:nvGrpSpPr>
          <p:cNvPr id="3" name="그룹 2">
            <a:extLst>
              <a:ext uri="{FF2B5EF4-FFF2-40B4-BE49-F238E27FC236}">
                <a16:creationId xmlns:a16="http://schemas.microsoft.com/office/drawing/2014/main" id="{C1A9EB1A-00B2-C72D-B67D-E4C026691338}"/>
              </a:ext>
            </a:extLst>
          </p:cNvPr>
          <p:cNvGrpSpPr/>
          <p:nvPr/>
        </p:nvGrpSpPr>
        <p:grpSpPr>
          <a:xfrm>
            <a:off x="498340" y="4013966"/>
            <a:ext cx="6169159" cy="2683425"/>
            <a:chOff x="498340" y="4013966"/>
            <a:chExt cx="6169159" cy="2683425"/>
          </a:xfrm>
        </p:grpSpPr>
        <p:grpSp>
          <p:nvGrpSpPr>
            <p:cNvPr id="14" name="그룹 13">
              <a:extLst>
                <a:ext uri="{FF2B5EF4-FFF2-40B4-BE49-F238E27FC236}">
                  <a16:creationId xmlns:a16="http://schemas.microsoft.com/office/drawing/2014/main" id="{D34A10C9-DA31-A241-219D-21A0ECD2ED62}"/>
                </a:ext>
              </a:extLst>
            </p:cNvPr>
            <p:cNvGrpSpPr/>
            <p:nvPr/>
          </p:nvGrpSpPr>
          <p:grpSpPr>
            <a:xfrm>
              <a:off x="498340" y="4013966"/>
              <a:ext cx="6169159" cy="2301109"/>
              <a:chOff x="3031991" y="4013966"/>
              <a:chExt cx="5769109" cy="2410363"/>
            </a:xfrm>
          </p:grpSpPr>
          <p:pic>
            <p:nvPicPr>
              <p:cNvPr id="4" name="그림 3">
                <a:extLst>
                  <a:ext uri="{FF2B5EF4-FFF2-40B4-BE49-F238E27FC236}">
                    <a16:creationId xmlns:a16="http://schemas.microsoft.com/office/drawing/2014/main" id="{5C09A7B5-FF9C-D627-B45C-B36BB70CB732}"/>
                  </a:ext>
                </a:extLst>
              </p:cNvPr>
              <p:cNvPicPr>
                <a:picLocks noChangeAspect="1"/>
              </p:cNvPicPr>
              <p:nvPr/>
            </p:nvPicPr>
            <p:blipFill>
              <a:blip r:embed="rId3"/>
              <a:stretch>
                <a:fillRect/>
              </a:stretch>
            </p:blipFill>
            <p:spPr>
              <a:xfrm>
                <a:off x="3031991" y="4013966"/>
                <a:ext cx="2976924" cy="2394484"/>
              </a:xfrm>
              <a:prstGeom prst="rect">
                <a:avLst/>
              </a:prstGeom>
            </p:spPr>
          </p:pic>
          <p:pic>
            <p:nvPicPr>
              <p:cNvPr id="10" name="그림 9">
                <a:extLst>
                  <a:ext uri="{FF2B5EF4-FFF2-40B4-BE49-F238E27FC236}">
                    <a16:creationId xmlns:a16="http://schemas.microsoft.com/office/drawing/2014/main" id="{BC882603-93AC-48B5-58A7-4A10934A1B79}"/>
                  </a:ext>
                </a:extLst>
              </p:cNvPr>
              <p:cNvPicPr>
                <a:picLocks noChangeAspect="1"/>
              </p:cNvPicPr>
              <p:nvPr/>
            </p:nvPicPr>
            <p:blipFill>
              <a:blip r:embed="rId4"/>
              <a:stretch>
                <a:fillRect/>
              </a:stretch>
            </p:blipFill>
            <p:spPr>
              <a:xfrm>
                <a:off x="5983515" y="4013967"/>
                <a:ext cx="2817585" cy="2410362"/>
              </a:xfrm>
              <a:prstGeom prst="rect">
                <a:avLst/>
              </a:prstGeom>
              <a:ln>
                <a:noFill/>
              </a:ln>
            </p:spPr>
          </p:pic>
        </p:grpSp>
        <p:sp>
          <p:nvSpPr>
            <p:cNvPr id="24" name="TextBox 23">
              <a:extLst>
                <a:ext uri="{FF2B5EF4-FFF2-40B4-BE49-F238E27FC236}">
                  <a16:creationId xmlns:a16="http://schemas.microsoft.com/office/drawing/2014/main" id="{C2B43CB6-ED04-7FE0-356F-3AA4DBE2CDE4}"/>
                </a:ext>
              </a:extLst>
            </p:cNvPr>
            <p:cNvSpPr txBox="1"/>
            <p:nvPr/>
          </p:nvSpPr>
          <p:spPr>
            <a:xfrm>
              <a:off x="498340" y="6374226"/>
              <a:ext cx="6169159" cy="323165"/>
            </a:xfrm>
            <a:prstGeom prst="rect">
              <a:avLst/>
            </a:prstGeom>
            <a:noFill/>
          </p:spPr>
          <p:txBody>
            <a:bodyPr wrap="square" rtlCol="0">
              <a:spAutoFit/>
            </a:bodyPr>
            <a:lstStyle/>
            <a:p>
              <a:pPr algn="ctr"/>
              <a:r>
                <a:rPr lang="en-US" altLang="ko-KR" sz="1500" b="1" dirty="0"/>
                <a:t>Figure #. Contact condition of motor &amp; Frame with yield</a:t>
              </a:r>
              <a:endParaRPr lang="ko-KR" altLang="en-US" sz="1500" b="1" dirty="0"/>
            </a:p>
          </p:txBody>
        </p:sp>
      </p:grpSp>
    </p:spTree>
    <p:extLst>
      <p:ext uri="{BB962C8B-B14F-4D97-AF65-F5344CB8AC3E}">
        <p14:creationId xmlns:p14="http://schemas.microsoft.com/office/powerpoint/2010/main" val="1881378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FB861-C2E2-ADB1-D645-D073587DAF0B}"/>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Appendix</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5B47C37C-23A4-2CA5-D9DA-EFD920291C56}"/>
              </a:ext>
            </a:extLst>
          </p:cNvPr>
          <p:cNvSpPr>
            <a:spLocks noChangeArrowheads="1"/>
          </p:cNvSpPr>
          <p:nvPr/>
        </p:nvSpPr>
        <p:spPr bwMode="auto">
          <a:xfrm>
            <a:off x="422745" y="910144"/>
            <a:ext cx="36253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Manual : </a:t>
            </a:r>
            <a:r>
              <a:rPr lang="en-US" altLang="ko-KR" kern="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mesh generation</a:t>
            </a:r>
            <a:endPar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endParaRPr>
          </a:p>
        </p:txBody>
      </p:sp>
    </p:spTree>
    <p:extLst>
      <p:ext uri="{BB962C8B-B14F-4D97-AF65-F5344CB8AC3E}">
        <p14:creationId xmlns:p14="http://schemas.microsoft.com/office/powerpoint/2010/main" val="2767075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C63B74-E516-E49D-D16F-B9B0891C5826}"/>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3D model generation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9D8E3406-630F-7117-2CB9-6BF54DAEA236}"/>
              </a:ext>
            </a:extLst>
          </p:cNvPr>
          <p:cNvSpPr>
            <a:spLocks noChangeArrowheads="1"/>
          </p:cNvSpPr>
          <p:nvPr/>
        </p:nvSpPr>
        <p:spPr bwMode="auto">
          <a:xfrm>
            <a:off x="422745" y="942802"/>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3D model</a:t>
            </a:r>
          </a:p>
        </p:txBody>
      </p:sp>
      <p:sp>
        <p:nvSpPr>
          <p:cNvPr id="7" name="TextBox 6">
            <a:extLst>
              <a:ext uri="{FF2B5EF4-FFF2-40B4-BE49-F238E27FC236}">
                <a16:creationId xmlns:a16="http://schemas.microsoft.com/office/drawing/2014/main" id="{E6C9AFDE-9C9D-202B-5C06-682663D15E23}"/>
              </a:ext>
            </a:extLst>
          </p:cNvPr>
          <p:cNvSpPr txBox="1"/>
          <p:nvPr/>
        </p:nvSpPr>
        <p:spPr>
          <a:xfrm>
            <a:off x="422745" y="1537204"/>
            <a:ext cx="11699619" cy="1086451"/>
          </a:xfrm>
          <a:prstGeom prst="rect">
            <a:avLst/>
          </a:prstGeom>
          <a:noFill/>
        </p:spPr>
        <p:txBody>
          <a:bodyPr wrap="square" rtlCol="0">
            <a:spAutoFit/>
          </a:bodyPr>
          <a:lstStyle/>
          <a:p>
            <a:pPr>
              <a:lnSpc>
                <a:spcPct val="150000"/>
              </a:lnSpc>
            </a:pPr>
            <a:r>
              <a:rPr lang="en-US" altLang="ko-KR" sz="1500" dirty="0"/>
              <a:t>	To proceed with the structural analysis in ANSYS software, a three-dimensional model of the rear part of the vehicle was created with SOLIDWORKS software. The rear frame and the motor case are modeled as right figure. And many components were eliminated to reduce the complexity of the model. And those were considered with force or boundary condition with eliminating.</a:t>
            </a:r>
          </a:p>
        </p:txBody>
      </p:sp>
      <p:grpSp>
        <p:nvGrpSpPr>
          <p:cNvPr id="2" name="그룹 1">
            <a:extLst>
              <a:ext uri="{FF2B5EF4-FFF2-40B4-BE49-F238E27FC236}">
                <a16:creationId xmlns:a16="http://schemas.microsoft.com/office/drawing/2014/main" id="{3DE6B022-E337-5E6E-E7B1-CB67063F0BF6}"/>
              </a:ext>
            </a:extLst>
          </p:cNvPr>
          <p:cNvGrpSpPr/>
          <p:nvPr/>
        </p:nvGrpSpPr>
        <p:grpSpPr>
          <a:xfrm>
            <a:off x="507537" y="2989923"/>
            <a:ext cx="7188663" cy="3227991"/>
            <a:chOff x="507537" y="2989923"/>
            <a:chExt cx="7188663" cy="3227991"/>
          </a:xfrm>
        </p:grpSpPr>
        <p:grpSp>
          <p:nvGrpSpPr>
            <p:cNvPr id="12" name="그룹 11">
              <a:extLst>
                <a:ext uri="{FF2B5EF4-FFF2-40B4-BE49-F238E27FC236}">
                  <a16:creationId xmlns:a16="http://schemas.microsoft.com/office/drawing/2014/main" id="{85431ECF-5338-ED84-A778-C71A467E2157}"/>
                </a:ext>
              </a:extLst>
            </p:cNvPr>
            <p:cNvGrpSpPr/>
            <p:nvPr/>
          </p:nvGrpSpPr>
          <p:grpSpPr>
            <a:xfrm>
              <a:off x="507537" y="2989923"/>
              <a:ext cx="7188663" cy="2823050"/>
              <a:chOff x="1284514" y="2521258"/>
              <a:chExt cx="8066315" cy="3268244"/>
            </a:xfrm>
          </p:grpSpPr>
          <p:pic>
            <p:nvPicPr>
              <p:cNvPr id="8" name="그림 7">
                <a:extLst>
                  <a:ext uri="{FF2B5EF4-FFF2-40B4-BE49-F238E27FC236}">
                    <a16:creationId xmlns:a16="http://schemas.microsoft.com/office/drawing/2014/main" id="{7412BE0F-8BE5-7CC2-372D-1D7655FD5F42}"/>
                  </a:ext>
                </a:extLst>
              </p:cNvPr>
              <p:cNvPicPr>
                <a:picLocks noChangeAspect="1"/>
              </p:cNvPicPr>
              <p:nvPr/>
            </p:nvPicPr>
            <p:blipFill rotWithShape="1">
              <a:blip r:embed="rId2"/>
              <a:srcRect l="41492" t="40005" b="-497"/>
              <a:stretch/>
            </p:blipFill>
            <p:spPr>
              <a:xfrm>
                <a:off x="1284514" y="2521258"/>
                <a:ext cx="3886200" cy="3268244"/>
              </a:xfrm>
              <a:prstGeom prst="rect">
                <a:avLst/>
              </a:prstGeom>
            </p:spPr>
          </p:pic>
          <p:pic>
            <p:nvPicPr>
              <p:cNvPr id="10" name="그림 9">
                <a:extLst>
                  <a:ext uri="{FF2B5EF4-FFF2-40B4-BE49-F238E27FC236}">
                    <a16:creationId xmlns:a16="http://schemas.microsoft.com/office/drawing/2014/main" id="{8040F576-3951-9F59-4AD9-FB77ECC65518}"/>
                  </a:ext>
                </a:extLst>
              </p:cNvPr>
              <p:cNvPicPr>
                <a:picLocks noChangeAspect="1"/>
              </p:cNvPicPr>
              <p:nvPr/>
            </p:nvPicPr>
            <p:blipFill>
              <a:blip r:embed="rId3"/>
              <a:stretch>
                <a:fillRect/>
              </a:stretch>
            </p:blipFill>
            <p:spPr>
              <a:xfrm>
                <a:off x="5172488" y="2521258"/>
                <a:ext cx="4178341" cy="3268244"/>
              </a:xfrm>
              <a:prstGeom prst="rect">
                <a:avLst/>
              </a:prstGeom>
            </p:spPr>
          </p:pic>
        </p:grpSp>
        <p:sp>
          <p:nvSpPr>
            <p:cNvPr id="13" name="TextBox 12">
              <a:extLst>
                <a:ext uri="{FF2B5EF4-FFF2-40B4-BE49-F238E27FC236}">
                  <a16:creationId xmlns:a16="http://schemas.microsoft.com/office/drawing/2014/main" id="{4D10B7B4-729B-D398-82C2-5F223F15AD5C}"/>
                </a:ext>
              </a:extLst>
            </p:cNvPr>
            <p:cNvSpPr txBox="1"/>
            <p:nvPr/>
          </p:nvSpPr>
          <p:spPr>
            <a:xfrm>
              <a:off x="507537" y="5894749"/>
              <a:ext cx="7188663" cy="323165"/>
            </a:xfrm>
            <a:prstGeom prst="rect">
              <a:avLst/>
            </a:prstGeom>
            <a:noFill/>
          </p:spPr>
          <p:txBody>
            <a:bodyPr wrap="square" rtlCol="0">
              <a:spAutoFit/>
            </a:bodyPr>
            <a:lstStyle/>
            <a:p>
              <a:pPr algn="ctr"/>
              <a:r>
                <a:rPr lang="en-US" altLang="ko-KR" sz="1500" b="1" dirty="0"/>
                <a:t>Figure #. Rear part of the car (left), Generated 3D model (right)</a:t>
              </a:r>
              <a:endParaRPr lang="ko-KR" altLang="en-US" sz="1500" b="1" dirty="0"/>
            </a:p>
          </p:txBody>
        </p:sp>
      </p:grpSp>
      <p:graphicFrame>
        <p:nvGraphicFramePr>
          <p:cNvPr id="14" name="표 13">
            <a:extLst>
              <a:ext uri="{FF2B5EF4-FFF2-40B4-BE49-F238E27FC236}">
                <a16:creationId xmlns:a16="http://schemas.microsoft.com/office/drawing/2014/main" id="{8D0870AC-7D88-EE89-4DED-CF87A0604619}"/>
              </a:ext>
            </a:extLst>
          </p:cNvPr>
          <p:cNvGraphicFramePr>
            <a:graphicFrameLocks noGrp="1"/>
          </p:cNvGraphicFramePr>
          <p:nvPr>
            <p:extLst>
              <p:ext uri="{D42A27DB-BD31-4B8C-83A1-F6EECF244321}">
                <p14:modId xmlns:p14="http://schemas.microsoft.com/office/powerpoint/2010/main" val="46118200"/>
              </p:ext>
            </p:extLst>
          </p:nvPr>
        </p:nvGraphicFramePr>
        <p:xfrm>
          <a:off x="7834086" y="3374895"/>
          <a:ext cx="4194628" cy="2476310"/>
        </p:xfrm>
        <a:graphic>
          <a:graphicData uri="http://schemas.openxmlformats.org/drawingml/2006/table">
            <a:tbl>
              <a:tblPr firstRow="1" bandRow="1">
                <a:tableStyleId>{5940675A-B579-460E-94D1-54222C63F5DA}</a:tableStyleId>
              </a:tblPr>
              <a:tblGrid>
                <a:gridCol w="2364655">
                  <a:extLst>
                    <a:ext uri="{9D8B030D-6E8A-4147-A177-3AD203B41FA5}">
                      <a16:colId xmlns:a16="http://schemas.microsoft.com/office/drawing/2014/main" val="1733749354"/>
                    </a:ext>
                  </a:extLst>
                </a:gridCol>
                <a:gridCol w="1829973">
                  <a:extLst>
                    <a:ext uri="{9D8B030D-6E8A-4147-A177-3AD203B41FA5}">
                      <a16:colId xmlns:a16="http://schemas.microsoft.com/office/drawing/2014/main" val="1251052097"/>
                    </a:ext>
                  </a:extLst>
                </a:gridCol>
              </a:tblGrid>
              <a:tr h="495262">
                <a:tc>
                  <a:txBody>
                    <a:bodyPr/>
                    <a:lstStyle/>
                    <a:p>
                      <a:pPr algn="ctr" latinLnBrk="1"/>
                      <a:r>
                        <a:rPr lang="en-US" altLang="ko-KR" sz="1300" b="1" dirty="0"/>
                        <a:t>Eliminated components</a:t>
                      </a:r>
                      <a:endParaRPr lang="ko-KR" altLang="en-US" sz="1300" b="1" dirty="0"/>
                    </a:p>
                  </a:txBody>
                  <a:tcPr anchor="ctr">
                    <a:solidFill>
                      <a:schemeClr val="bg2"/>
                    </a:solidFill>
                  </a:tcPr>
                </a:tc>
                <a:tc>
                  <a:txBody>
                    <a:bodyPr/>
                    <a:lstStyle/>
                    <a:p>
                      <a:pPr algn="ctr" latinLnBrk="1"/>
                      <a:r>
                        <a:rPr lang="en-US" altLang="ko-KR" sz="1300" b="1" dirty="0"/>
                        <a:t>Considered factor</a:t>
                      </a:r>
                      <a:endParaRPr lang="ko-KR" altLang="en-US" sz="1300" b="1" dirty="0"/>
                    </a:p>
                  </a:txBody>
                  <a:tcPr anchor="ctr">
                    <a:solidFill>
                      <a:schemeClr val="bg2"/>
                    </a:solidFill>
                  </a:tcPr>
                </a:tc>
                <a:extLst>
                  <a:ext uri="{0D108BD9-81ED-4DB2-BD59-A6C34878D82A}">
                    <a16:rowId xmlns:a16="http://schemas.microsoft.com/office/drawing/2014/main" val="990317645"/>
                  </a:ext>
                </a:extLst>
              </a:tr>
              <a:tr h="495262">
                <a:tc>
                  <a:txBody>
                    <a:bodyPr/>
                    <a:lstStyle/>
                    <a:p>
                      <a:pPr algn="ctr" latinLnBrk="1"/>
                      <a:r>
                        <a:rPr lang="en-US" altLang="ko-KR" sz="1300" dirty="0"/>
                        <a:t>Chain</a:t>
                      </a:r>
                      <a:endParaRPr lang="ko-KR" altLang="en-US" sz="1300" dirty="0"/>
                    </a:p>
                  </a:txBody>
                  <a:tcPr anchor="ctr"/>
                </a:tc>
                <a:tc>
                  <a:txBody>
                    <a:bodyPr/>
                    <a:lstStyle/>
                    <a:p>
                      <a:pPr algn="ctr" latinLnBrk="1"/>
                      <a:r>
                        <a:rPr lang="en-US" altLang="ko-KR" sz="1300" dirty="0"/>
                        <a:t>Chain tension</a:t>
                      </a:r>
                      <a:endParaRPr lang="ko-KR" altLang="en-US" sz="1300" dirty="0"/>
                    </a:p>
                  </a:txBody>
                  <a:tcPr anchor="ctr"/>
                </a:tc>
                <a:extLst>
                  <a:ext uri="{0D108BD9-81ED-4DB2-BD59-A6C34878D82A}">
                    <a16:rowId xmlns:a16="http://schemas.microsoft.com/office/drawing/2014/main" val="2417107481"/>
                  </a:ext>
                </a:extLst>
              </a:tr>
              <a:tr h="495262">
                <a:tc>
                  <a:txBody>
                    <a:bodyPr/>
                    <a:lstStyle/>
                    <a:p>
                      <a:pPr algn="ctr" latinLnBrk="1"/>
                      <a:r>
                        <a:rPr lang="en-US" altLang="ko-KR" sz="1300" dirty="0"/>
                        <a:t>Motor</a:t>
                      </a:r>
                      <a:endParaRPr lang="ko-KR" altLang="en-US" sz="1300" dirty="0"/>
                    </a:p>
                  </a:txBody>
                  <a:tcPr anchor="ctr"/>
                </a:tc>
                <a:tc>
                  <a:txBody>
                    <a:bodyPr/>
                    <a:lstStyle/>
                    <a:p>
                      <a:pPr algn="ctr" latinLnBrk="1"/>
                      <a:r>
                        <a:rPr lang="en-US" altLang="ko-KR" sz="1300" dirty="0"/>
                        <a:t>Weight</a:t>
                      </a:r>
                      <a:endParaRPr lang="ko-KR" altLang="en-US" sz="1300" dirty="0"/>
                    </a:p>
                  </a:txBody>
                  <a:tcPr anchor="ctr"/>
                </a:tc>
                <a:extLst>
                  <a:ext uri="{0D108BD9-81ED-4DB2-BD59-A6C34878D82A}">
                    <a16:rowId xmlns:a16="http://schemas.microsoft.com/office/drawing/2014/main" val="3893585208"/>
                  </a:ext>
                </a:extLst>
              </a:tr>
              <a:tr h="495262">
                <a:tc>
                  <a:txBody>
                    <a:bodyPr/>
                    <a:lstStyle/>
                    <a:p>
                      <a:pPr algn="ctr" latinLnBrk="1"/>
                      <a:r>
                        <a:rPr lang="en-US" altLang="ko-KR" sz="1300" dirty="0"/>
                        <a:t>Upper &amp; Lower arm </a:t>
                      </a:r>
                      <a:endParaRPr lang="ko-KR" altLang="en-US" sz="1300" dirty="0"/>
                    </a:p>
                  </a:txBody>
                  <a:tcPr anchor="ctr"/>
                </a:tc>
                <a:tc>
                  <a:txBody>
                    <a:bodyPr/>
                    <a:lstStyle/>
                    <a:p>
                      <a:pPr algn="ctr" latinLnBrk="1"/>
                      <a:r>
                        <a:rPr lang="en-US" altLang="ko-KR" sz="1300" dirty="0"/>
                        <a:t>Remote displacement</a:t>
                      </a:r>
                      <a:endParaRPr lang="ko-KR" altLang="en-US" sz="1300" dirty="0"/>
                    </a:p>
                  </a:txBody>
                  <a:tcPr anchor="ctr"/>
                </a:tc>
                <a:extLst>
                  <a:ext uri="{0D108BD9-81ED-4DB2-BD59-A6C34878D82A}">
                    <a16:rowId xmlns:a16="http://schemas.microsoft.com/office/drawing/2014/main" val="1505925548"/>
                  </a:ext>
                </a:extLst>
              </a:tr>
              <a:tr h="495262">
                <a:tc>
                  <a:txBody>
                    <a:bodyPr/>
                    <a:lstStyle/>
                    <a:p>
                      <a:pPr algn="ctr" latinLnBrk="1"/>
                      <a:r>
                        <a:rPr lang="en-US" altLang="ko-KR" sz="1300" dirty="0"/>
                        <a:t>Suspension</a:t>
                      </a:r>
                      <a:endParaRPr lang="ko-KR" altLang="en-US" sz="1300" dirty="0"/>
                    </a:p>
                  </a:txBody>
                  <a:tcPr anchor="ctr"/>
                </a:tc>
                <a:tc>
                  <a:txBody>
                    <a:bodyPr/>
                    <a:lstStyle/>
                    <a:p>
                      <a:pPr algn="ctr" latinLnBrk="1"/>
                      <a:r>
                        <a:rPr lang="en-US" altLang="ko-KR" sz="1300" dirty="0"/>
                        <a:t>Suspension force</a:t>
                      </a:r>
                      <a:endParaRPr lang="ko-KR" altLang="en-US" sz="1300" dirty="0"/>
                    </a:p>
                  </a:txBody>
                  <a:tcPr anchor="ctr"/>
                </a:tc>
                <a:extLst>
                  <a:ext uri="{0D108BD9-81ED-4DB2-BD59-A6C34878D82A}">
                    <a16:rowId xmlns:a16="http://schemas.microsoft.com/office/drawing/2014/main" val="2330899456"/>
                  </a:ext>
                </a:extLst>
              </a:tr>
            </a:tbl>
          </a:graphicData>
        </a:graphic>
      </p:graphicFrame>
      <p:sp>
        <p:nvSpPr>
          <p:cNvPr id="15" name="TextBox 14">
            <a:extLst>
              <a:ext uri="{FF2B5EF4-FFF2-40B4-BE49-F238E27FC236}">
                <a16:creationId xmlns:a16="http://schemas.microsoft.com/office/drawing/2014/main" id="{ECC5F267-CFE8-997A-1431-01944D3190B2}"/>
              </a:ext>
            </a:extLst>
          </p:cNvPr>
          <p:cNvSpPr txBox="1"/>
          <p:nvPr/>
        </p:nvSpPr>
        <p:spPr>
          <a:xfrm>
            <a:off x="7768770" y="2989923"/>
            <a:ext cx="6556828" cy="323165"/>
          </a:xfrm>
          <a:prstGeom prst="rect">
            <a:avLst/>
          </a:prstGeom>
          <a:noFill/>
        </p:spPr>
        <p:txBody>
          <a:bodyPr wrap="square" rtlCol="0">
            <a:spAutoFit/>
          </a:bodyPr>
          <a:lstStyle/>
          <a:p>
            <a:r>
              <a:rPr lang="en-US" altLang="ko-KR" sz="1500" b="1" dirty="0"/>
              <a:t>Table #. Eliminated components</a:t>
            </a:r>
            <a:endParaRPr lang="ko-KR" altLang="en-US" sz="1500" b="1" dirty="0"/>
          </a:p>
        </p:txBody>
      </p:sp>
    </p:spTree>
    <p:extLst>
      <p:ext uri="{BB962C8B-B14F-4D97-AF65-F5344CB8AC3E}">
        <p14:creationId xmlns:p14="http://schemas.microsoft.com/office/powerpoint/2010/main" val="22464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AFD0A8-05D0-2BFD-DA7F-1FDBB48B2A0B}"/>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Mesh generation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72956B4E-DF41-42B6-6FAB-C6EBFFDD848D}"/>
              </a:ext>
            </a:extLst>
          </p:cNvPr>
          <p:cNvSpPr>
            <a:spLocks noChangeArrowheads="1"/>
          </p:cNvSpPr>
          <p:nvPr/>
        </p:nvSpPr>
        <p:spPr bwMode="auto">
          <a:xfrm>
            <a:off x="422745" y="942802"/>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Tetrahedron mesh</a:t>
            </a:r>
            <a:endPar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2E0CB94-4BB9-66BE-F957-86F70C30C5E1}"/>
                  </a:ext>
                </a:extLst>
              </p:cNvPr>
              <p:cNvSpPr txBox="1"/>
              <p:nvPr/>
            </p:nvSpPr>
            <p:spPr>
              <a:xfrm>
                <a:off x="422745" y="1450116"/>
                <a:ext cx="11699619" cy="1778949"/>
              </a:xfrm>
              <a:prstGeom prst="rect">
                <a:avLst/>
              </a:prstGeom>
              <a:noFill/>
            </p:spPr>
            <p:txBody>
              <a:bodyPr wrap="square" rtlCol="0">
                <a:spAutoFit/>
              </a:bodyPr>
              <a:lstStyle/>
              <a:p>
                <a:pPr>
                  <a:lnSpc>
                    <a:spcPct val="150000"/>
                  </a:lnSpc>
                </a:pPr>
                <a:r>
                  <a:rPr lang="en-US" altLang="ko-KR" sz="1500" dirty="0"/>
                  <a:t>	To implement the actual model, various parts such as frame, LSD, turnbuckle, etc. are assembled. Therefore, the assembled shape is very complex, and it is difficult to create a good mesh and proceed with the analysis. Therefore, the analysis was conducted using a tetrahedron mesh rather than other methods. The default size was used in areas that were not of great interest in the analysis. Additionally, a size of </a:t>
                </a:r>
                <a14:m>
                  <m:oMath xmlns:m="http://schemas.openxmlformats.org/officeDocument/2006/math">
                    <m:r>
                      <a:rPr lang="en-US" altLang="ko-KR" sz="1500" b="0" i="1" smtClean="0">
                        <a:latin typeface="Cambria Math" panose="02040503050406030204" pitchFamily="18" charset="0"/>
                      </a:rPr>
                      <m:t>10 </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𝑚𝑚</m:t>
                        </m:r>
                      </m:e>
                    </m:d>
                  </m:oMath>
                </a14:m>
                <a:r>
                  <a:rPr lang="en-US" altLang="ko-KR" sz="1500" dirty="0"/>
                  <a:t> was applied to frames that showed problems such as material yielding. Tetrahedron mesh was applied to all parts of the model.</a:t>
                </a:r>
              </a:p>
            </p:txBody>
          </p:sp>
        </mc:Choice>
        <mc:Fallback xmlns="">
          <p:sp>
            <p:nvSpPr>
              <p:cNvPr id="2" name="TextBox 1">
                <a:extLst>
                  <a:ext uri="{FF2B5EF4-FFF2-40B4-BE49-F238E27FC236}">
                    <a16:creationId xmlns:a16="http://schemas.microsoft.com/office/drawing/2014/main" id="{A2E0CB94-4BB9-66BE-F957-86F70C30C5E1}"/>
                  </a:ext>
                </a:extLst>
              </p:cNvPr>
              <p:cNvSpPr txBox="1">
                <a:spLocks noRot="1" noChangeAspect="1" noMove="1" noResize="1" noEditPoints="1" noAdjustHandles="1" noChangeArrowheads="1" noChangeShapeType="1" noTextEdit="1"/>
              </p:cNvSpPr>
              <p:nvPr/>
            </p:nvSpPr>
            <p:spPr>
              <a:xfrm>
                <a:off x="422745" y="1450116"/>
                <a:ext cx="11699619" cy="1778949"/>
              </a:xfrm>
              <a:prstGeom prst="rect">
                <a:avLst/>
              </a:prstGeom>
              <a:blipFill>
                <a:blip r:embed="rId2"/>
                <a:stretch>
                  <a:fillRect l="-208" b="-2397"/>
                </a:stretch>
              </a:blipFill>
            </p:spPr>
            <p:txBody>
              <a:bodyPr/>
              <a:lstStyle/>
              <a:p>
                <a:r>
                  <a:rPr lang="ko-KR" altLang="en-US">
                    <a:noFill/>
                  </a:rPr>
                  <a:t> </a:t>
                </a:r>
              </a:p>
            </p:txBody>
          </p:sp>
        </mc:Fallback>
      </mc:AlternateContent>
      <p:grpSp>
        <p:nvGrpSpPr>
          <p:cNvPr id="15" name="그룹 14">
            <a:extLst>
              <a:ext uri="{FF2B5EF4-FFF2-40B4-BE49-F238E27FC236}">
                <a16:creationId xmlns:a16="http://schemas.microsoft.com/office/drawing/2014/main" id="{8C39EC8E-037C-47AF-EE03-9E61F44492CC}"/>
              </a:ext>
            </a:extLst>
          </p:cNvPr>
          <p:cNvGrpSpPr/>
          <p:nvPr/>
        </p:nvGrpSpPr>
        <p:grpSpPr>
          <a:xfrm>
            <a:off x="528717" y="3467618"/>
            <a:ext cx="8114540" cy="2871603"/>
            <a:chOff x="528717" y="3467618"/>
            <a:chExt cx="10019540" cy="3048272"/>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1B3188-B0D3-A4A4-F65C-2635834B38B7}"/>
                    </a:ext>
                  </a:extLst>
                </p:cNvPr>
                <p:cNvSpPr txBox="1"/>
                <p:nvPr/>
              </p:nvSpPr>
              <p:spPr>
                <a:xfrm>
                  <a:off x="528717" y="6172843"/>
                  <a:ext cx="10019539" cy="343047"/>
                </a:xfrm>
                <a:prstGeom prst="rect">
                  <a:avLst/>
                </a:prstGeom>
                <a:noFill/>
              </p:spPr>
              <p:txBody>
                <a:bodyPr wrap="square" rtlCol="0">
                  <a:spAutoFit/>
                </a:bodyPr>
                <a:lstStyle/>
                <a:p>
                  <a:pPr algn="ctr"/>
                  <a:r>
                    <a:rPr lang="en-US" altLang="ko-KR" sz="1500" b="1" dirty="0"/>
                    <a:t>Figure #. Generated mesh, default sizing (2</a:t>
                  </a:r>
                  <a:r>
                    <a:rPr lang="en-US" altLang="ko-KR" sz="1500" b="1" baseline="30000" dirty="0"/>
                    <a:t>nd</a:t>
                  </a:r>
                  <a:r>
                    <a:rPr lang="en-US" altLang="ko-KR" sz="1500" b="1" dirty="0"/>
                    <a:t>), </a:t>
                  </a:r>
                  <a14:m>
                    <m:oMath xmlns:m="http://schemas.openxmlformats.org/officeDocument/2006/math">
                      <m:r>
                        <a:rPr lang="en-US" altLang="ko-KR" sz="1500" b="1" i="1" smtClean="0">
                          <a:latin typeface="Cambria Math" panose="02040503050406030204" pitchFamily="18" charset="0"/>
                        </a:rPr>
                        <m:t>𝟏𝟎</m:t>
                      </m:r>
                      <m:r>
                        <a:rPr lang="en-US" altLang="ko-KR" sz="1500" b="1" i="1" smtClean="0">
                          <a:latin typeface="Cambria Math" panose="02040503050406030204" pitchFamily="18" charset="0"/>
                        </a:rPr>
                        <m:t> [</m:t>
                      </m:r>
                      <m:r>
                        <a:rPr lang="en-US" altLang="ko-KR" sz="1500" b="1" i="1" smtClean="0">
                          <a:latin typeface="Cambria Math" panose="02040503050406030204" pitchFamily="18" charset="0"/>
                        </a:rPr>
                        <m:t>𝒎𝒎</m:t>
                      </m:r>
                      <m:r>
                        <a:rPr lang="en-US" altLang="ko-KR" sz="1500" b="1" i="1" smtClean="0">
                          <a:latin typeface="Cambria Math" panose="02040503050406030204" pitchFamily="18" charset="0"/>
                        </a:rPr>
                        <m:t>]</m:t>
                      </m:r>
                    </m:oMath>
                  </a14:m>
                  <a:r>
                    <a:rPr lang="ko-KR" altLang="en-US" sz="1500" b="1" dirty="0"/>
                    <a:t> </a:t>
                  </a:r>
                  <a:r>
                    <a:rPr lang="en-US" altLang="ko-KR" sz="1500" b="1" dirty="0"/>
                    <a:t>sizing (3</a:t>
                  </a:r>
                  <a:r>
                    <a:rPr lang="en-US" altLang="ko-KR" sz="1500" b="1" baseline="30000" dirty="0"/>
                    <a:t>rd</a:t>
                  </a:r>
                  <a:r>
                    <a:rPr lang="en-US" altLang="ko-KR" sz="1500" b="1" dirty="0"/>
                    <a:t>)</a:t>
                  </a:r>
                  <a:endParaRPr lang="ko-KR" altLang="en-US" sz="1500" b="1" dirty="0"/>
                </a:p>
              </p:txBody>
            </p:sp>
          </mc:Choice>
          <mc:Fallback xmlns="">
            <p:sp>
              <p:nvSpPr>
                <p:cNvPr id="8" name="TextBox 7">
                  <a:extLst>
                    <a:ext uri="{FF2B5EF4-FFF2-40B4-BE49-F238E27FC236}">
                      <a16:creationId xmlns:a16="http://schemas.microsoft.com/office/drawing/2014/main" id="{FE1B3188-B0D3-A4A4-F65C-2635834B38B7}"/>
                    </a:ext>
                  </a:extLst>
                </p:cNvPr>
                <p:cNvSpPr txBox="1">
                  <a:spLocks noRot="1" noChangeAspect="1" noMove="1" noResize="1" noEditPoints="1" noAdjustHandles="1" noChangeArrowheads="1" noChangeShapeType="1" noTextEdit="1"/>
                </p:cNvSpPr>
                <p:nvPr/>
              </p:nvSpPr>
              <p:spPr>
                <a:xfrm>
                  <a:off x="528717" y="6172843"/>
                  <a:ext cx="10019539" cy="343047"/>
                </a:xfrm>
                <a:prstGeom prst="rect">
                  <a:avLst/>
                </a:prstGeom>
                <a:blipFill>
                  <a:blip r:embed="rId3"/>
                  <a:stretch>
                    <a:fillRect t="-3774" b="-18868"/>
                  </a:stretch>
                </a:blipFill>
              </p:spPr>
              <p:txBody>
                <a:bodyPr/>
                <a:lstStyle/>
                <a:p>
                  <a:r>
                    <a:rPr lang="ko-KR" altLang="en-US">
                      <a:noFill/>
                    </a:rPr>
                    <a:t> </a:t>
                  </a:r>
                </a:p>
              </p:txBody>
            </p:sp>
          </mc:Fallback>
        </mc:AlternateContent>
        <p:grpSp>
          <p:nvGrpSpPr>
            <p:cNvPr id="14" name="그룹 13">
              <a:extLst>
                <a:ext uri="{FF2B5EF4-FFF2-40B4-BE49-F238E27FC236}">
                  <a16:creationId xmlns:a16="http://schemas.microsoft.com/office/drawing/2014/main" id="{ACE385C1-BAAC-22D1-717F-88CA93609EC5}"/>
                </a:ext>
              </a:extLst>
            </p:cNvPr>
            <p:cNvGrpSpPr/>
            <p:nvPr/>
          </p:nvGrpSpPr>
          <p:grpSpPr>
            <a:xfrm>
              <a:off x="528717" y="3467618"/>
              <a:ext cx="10019540" cy="2610868"/>
              <a:chOff x="528717" y="3467618"/>
              <a:chExt cx="10019540" cy="2610868"/>
            </a:xfrm>
          </p:grpSpPr>
          <p:grpSp>
            <p:nvGrpSpPr>
              <p:cNvPr id="11" name="그룹 10">
                <a:extLst>
                  <a:ext uri="{FF2B5EF4-FFF2-40B4-BE49-F238E27FC236}">
                    <a16:creationId xmlns:a16="http://schemas.microsoft.com/office/drawing/2014/main" id="{A901196C-98A5-7F68-6F11-4D09AB31632D}"/>
                  </a:ext>
                </a:extLst>
              </p:cNvPr>
              <p:cNvGrpSpPr/>
              <p:nvPr/>
            </p:nvGrpSpPr>
            <p:grpSpPr>
              <a:xfrm>
                <a:off x="528717" y="3467618"/>
                <a:ext cx="6459911" cy="2610867"/>
                <a:chOff x="528719" y="3304331"/>
                <a:chExt cx="6285738" cy="2610867"/>
              </a:xfrm>
            </p:grpSpPr>
            <p:pic>
              <p:nvPicPr>
                <p:cNvPr id="7" name="그림 6">
                  <a:extLst>
                    <a:ext uri="{FF2B5EF4-FFF2-40B4-BE49-F238E27FC236}">
                      <a16:creationId xmlns:a16="http://schemas.microsoft.com/office/drawing/2014/main" id="{81F0CB84-A02B-6541-22D3-89252CAE26D2}"/>
                    </a:ext>
                  </a:extLst>
                </p:cNvPr>
                <p:cNvPicPr>
                  <a:picLocks noChangeAspect="1"/>
                </p:cNvPicPr>
                <p:nvPr/>
              </p:nvPicPr>
              <p:blipFill>
                <a:blip r:embed="rId4"/>
                <a:stretch>
                  <a:fillRect/>
                </a:stretch>
              </p:blipFill>
              <p:spPr>
                <a:xfrm>
                  <a:off x="528719" y="3304331"/>
                  <a:ext cx="3346596" cy="2610867"/>
                </a:xfrm>
                <a:prstGeom prst="rect">
                  <a:avLst/>
                </a:prstGeom>
              </p:spPr>
            </p:pic>
            <p:pic>
              <p:nvPicPr>
                <p:cNvPr id="10" name="그림 9">
                  <a:extLst>
                    <a:ext uri="{FF2B5EF4-FFF2-40B4-BE49-F238E27FC236}">
                      <a16:creationId xmlns:a16="http://schemas.microsoft.com/office/drawing/2014/main" id="{E0E81F28-0AE1-C29B-94EA-B31D91925123}"/>
                    </a:ext>
                  </a:extLst>
                </p:cNvPr>
                <p:cNvPicPr>
                  <a:picLocks noChangeAspect="1"/>
                </p:cNvPicPr>
                <p:nvPr/>
              </p:nvPicPr>
              <p:blipFill>
                <a:blip r:embed="rId5"/>
                <a:stretch>
                  <a:fillRect/>
                </a:stretch>
              </p:blipFill>
              <p:spPr>
                <a:xfrm>
                  <a:off x="3875315" y="3309403"/>
                  <a:ext cx="2939142" cy="2605795"/>
                </a:xfrm>
                <a:prstGeom prst="rect">
                  <a:avLst/>
                </a:prstGeom>
              </p:spPr>
            </p:pic>
          </p:grpSp>
          <p:pic>
            <p:nvPicPr>
              <p:cNvPr id="13" name="그림 12">
                <a:extLst>
                  <a:ext uri="{FF2B5EF4-FFF2-40B4-BE49-F238E27FC236}">
                    <a16:creationId xmlns:a16="http://schemas.microsoft.com/office/drawing/2014/main" id="{F15CA928-3498-53E9-BD8F-A1D79E927D76}"/>
                  </a:ext>
                </a:extLst>
              </p:cNvPr>
              <p:cNvPicPr>
                <a:picLocks noChangeAspect="1"/>
              </p:cNvPicPr>
              <p:nvPr/>
            </p:nvPicPr>
            <p:blipFill>
              <a:blip r:embed="rId6"/>
              <a:stretch>
                <a:fillRect/>
              </a:stretch>
            </p:blipFill>
            <p:spPr>
              <a:xfrm>
                <a:off x="6988628" y="3486708"/>
                <a:ext cx="3559629" cy="2591778"/>
              </a:xfrm>
              <a:prstGeom prst="rect">
                <a:avLst/>
              </a:prstGeom>
            </p:spPr>
          </p:pic>
        </p:grpSp>
      </p:grpSp>
      <mc:AlternateContent xmlns:mc="http://schemas.openxmlformats.org/markup-compatibility/2006" xmlns:a14="http://schemas.microsoft.com/office/drawing/2010/main">
        <mc:Choice Requires="a14">
          <p:graphicFrame>
            <p:nvGraphicFramePr>
              <p:cNvPr id="18" name="표 17">
                <a:extLst>
                  <a:ext uri="{FF2B5EF4-FFF2-40B4-BE49-F238E27FC236}">
                    <a16:creationId xmlns:a16="http://schemas.microsoft.com/office/drawing/2014/main" id="{1CAAF061-5913-C00A-2A51-6E268AB0A728}"/>
                  </a:ext>
                </a:extLst>
              </p:cNvPr>
              <p:cNvGraphicFramePr>
                <a:graphicFrameLocks noGrp="1"/>
              </p:cNvGraphicFramePr>
              <p:nvPr>
                <p:extLst>
                  <p:ext uri="{D42A27DB-BD31-4B8C-83A1-F6EECF244321}">
                    <p14:modId xmlns:p14="http://schemas.microsoft.com/office/powerpoint/2010/main" val="2691102358"/>
                  </p:ext>
                </p:extLst>
              </p:nvPr>
            </p:nvGraphicFramePr>
            <p:xfrm>
              <a:off x="8817429" y="3831771"/>
              <a:ext cx="3124200" cy="2086688"/>
            </p:xfrm>
            <a:graphic>
              <a:graphicData uri="http://schemas.openxmlformats.org/drawingml/2006/table">
                <a:tbl>
                  <a:tblPr firstRow="1" bandRow="1">
                    <a:tableStyleId>{5940675A-B579-460E-94D1-54222C63F5DA}</a:tableStyleId>
                  </a:tblPr>
                  <a:tblGrid>
                    <a:gridCol w="1360714">
                      <a:extLst>
                        <a:ext uri="{9D8B030D-6E8A-4147-A177-3AD203B41FA5}">
                          <a16:colId xmlns:a16="http://schemas.microsoft.com/office/drawing/2014/main" val="729287126"/>
                        </a:ext>
                      </a:extLst>
                    </a:gridCol>
                    <a:gridCol w="1763486">
                      <a:extLst>
                        <a:ext uri="{9D8B030D-6E8A-4147-A177-3AD203B41FA5}">
                          <a16:colId xmlns:a16="http://schemas.microsoft.com/office/drawing/2014/main" val="2833855680"/>
                        </a:ext>
                      </a:extLst>
                    </a:gridCol>
                  </a:tblGrid>
                  <a:tr h="521672">
                    <a:tc>
                      <a:txBody>
                        <a:bodyPr/>
                        <a:lstStyle/>
                        <a:p>
                          <a:pPr algn="ctr" latinLnBrk="1"/>
                          <a:r>
                            <a:rPr lang="en-US" altLang="ko-KR" sz="1300" b="1" dirty="0"/>
                            <a:t>Type</a:t>
                          </a:r>
                          <a:endParaRPr lang="ko-KR" altLang="en-US" sz="1300" b="1" dirty="0"/>
                        </a:p>
                      </a:txBody>
                      <a:tcPr anchor="ctr">
                        <a:solidFill>
                          <a:schemeClr val="bg2"/>
                        </a:solidFill>
                      </a:tcPr>
                    </a:tc>
                    <a:tc>
                      <a:txBody>
                        <a:bodyPr/>
                        <a:lstStyle/>
                        <a:p>
                          <a:pPr algn="ctr" latinLnBrk="1"/>
                          <a:r>
                            <a:rPr lang="en-US" altLang="ko-KR" sz="1300" dirty="0"/>
                            <a:t>Tetrahedron</a:t>
                          </a:r>
                          <a:endParaRPr lang="ko-KR" altLang="en-US" sz="1300" dirty="0"/>
                        </a:p>
                      </a:txBody>
                      <a:tcPr anchor="ctr"/>
                    </a:tc>
                    <a:extLst>
                      <a:ext uri="{0D108BD9-81ED-4DB2-BD59-A6C34878D82A}">
                        <a16:rowId xmlns:a16="http://schemas.microsoft.com/office/drawing/2014/main" val="3867269348"/>
                      </a:ext>
                    </a:extLst>
                  </a:tr>
                  <a:tr h="521672">
                    <a:tc>
                      <a:txBody>
                        <a:bodyPr/>
                        <a:lstStyle/>
                        <a:p>
                          <a:pPr algn="ctr" latinLnBrk="1"/>
                          <a:r>
                            <a:rPr lang="en-US" altLang="ko-KR" sz="1300" b="1" dirty="0"/>
                            <a:t>Body sizing</a:t>
                          </a:r>
                          <a:endParaRPr lang="ko-KR" altLang="en-US" sz="1300" b="1" dirty="0"/>
                        </a:p>
                      </a:txBody>
                      <a:tcPr anchor="ctr">
                        <a:solidFill>
                          <a:schemeClr val="bg2"/>
                        </a:solidFill>
                      </a:tcPr>
                    </a:tc>
                    <a:tc>
                      <a:txBody>
                        <a:bodyPr/>
                        <a:lstStyle/>
                        <a:p>
                          <a:pPr algn="ctr" latinLnBrk="1"/>
                          <a14:m>
                            <m:oMath xmlns:m="http://schemas.openxmlformats.org/officeDocument/2006/math">
                              <m:r>
                                <a:rPr lang="en-US" altLang="ko-KR" sz="1300" b="0" i="1" smtClean="0">
                                  <a:latin typeface="Cambria Math" panose="02040503050406030204" pitchFamily="18" charset="0"/>
                                </a:rPr>
                                <m:t>10 [</m:t>
                              </m:r>
                              <m:r>
                                <a:rPr lang="en-US" altLang="ko-KR" sz="1300" b="0" i="1" smtClean="0">
                                  <a:latin typeface="Cambria Math" panose="02040503050406030204" pitchFamily="18" charset="0"/>
                                </a:rPr>
                                <m:t>𝑚𝑚</m:t>
                              </m:r>
                              <m:r>
                                <a:rPr lang="en-US" altLang="ko-KR" sz="1300" b="0" i="1" smtClean="0">
                                  <a:latin typeface="Cambria Math" panose="02040503050406030204" pitchFamily="18" charset="0"/>
                                </a:rPr>
                                <m:t>]</m:t>
                              </m:r>
                            </m:oMath>
                          </a14:m>
                          <a:r>
                            <a:rPr lang="en-US" altLang="ko-KR" sz="1300" dirty="0"/>
                            <a:t> &amp; default</a:t>
                          </a:r>
                        </a:p>
                      </a:txBody>
                      <a:tcPr anchor="ctr"/>
                    </a:tc>
                    <a:extLst>
                      <a:ext uri="{0D108BD9-81ED-4DB2-BD59-A6C34878D82A}">
                        <a16:rowId xmlns:a16="http://schemas.microsoft.com/office/drawing/2014/main" val="3993545510"/>
                      </a:ext>
                    </a:extLst>
                  </a:tr>
                  <a:tr h="521672">
                    <a:tc>
                      <a:txBody>
                        <a:bodyPr/>
                        <a:lstStyle/>
                        <a:p>
                          <a:pPr algn="ctr" latinLnBrk="1"/>
                          <a:r>
                            <a:rPr lang="en-US" altLang="ko-KR" sz="1300" b="1" dirty="0"/>
                            <a:t>Nodes</a:t>
                          </a:r>
                          <a:endParaRPr lang="ko-KR" altLang="en-US" sz="13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300" b="0" i="1" smtClean="0">
                                    <a:latin typeface="Cambria Math" panose="02040503050406030204" pitchFamily="18" charset="0"/>
                                  </a:rPr>
                                  <m:t>285128</m:t>
                                </m:r>
                              </m:oMath>
                            </m:oMathPara>
                          </a14:m>
                          <a:endParaRPr lang="ko-KR" altLang="en-US" sz="1300" dirty="0"/>
                        </a:p>
                      </a:txBody>
                      <a:tcPr anchor="ctr"/>
                    </a:tc>
                    <a:extLst>
                      <a:ext uri="{0D108BD9-81ED-4DB2-BD59-A6C34878D82A}">
                        <a16:rowId xmlns:a16="http://schemas.microsoft.com/office/drawing/2014/main" val="2152268479"/>
                      </a:ext>
                    </a:extLst>
                  </a:tr>
                  <a:tr h="521672">
                    <a:tc>
                      <a:txBody>
                        <a:bodyPr/>
                        <a:lstStyle/>
                        <a:p>
                          <a:pPr algn="ctr" latinLnBrk="1"/>
                          <a:r>
                            <a:rPr lang="en-US" altLang="ko-KR" sz="1300" b="1" dirty="0"/>
                            <a:t>Elements</a:t>
                          </a:r>
                          <a:endParaRPr lang="ko-KR" altLang="en-US" sz="13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300" b="0" i="1" smtClean="0">
                                    <a:latin typeface="Cambria Math" panose="02040503050406030204" pitchFamily="18" charset="0"/>
                                  </a:rPr>
                                  <m:t>144715</m:t>
                                </m:r>
                              </m:oMath>
                            </m:oMathPara>
                          </a14:m>
                          <a:endParaRPr lang="ko-KR" altLang="en-US" sz="1300" dirty="0"/>
                        </a:p>
                      </a:txBody>
                      <a:tcPr anchor="ctr"/>
                    </a:tc>
                    <a:extLst>
                      <a:ext uri="{0D108BD9-81ED-4DB2-BD59-A6C34878D82A}">
                        <a16:rowId xmlns:a16="http://schemas.microsoft.com/office/drawing/2014/main" val="3494613652"/>
                      </a:ext>
                    </a:extLst>
                  </a:tr>
                </a:tbl>
              </a:graphicData>
            </a:graphic>
          </p:graphicFrame>
        </mc:Choice>
        <mc:Fallback xmlns="">
          <p:graphicFrame>
            <p:nvGraphicFramePr>
              <p:cNvPr id="18" name="표 17">
                <a:extLst>
                  <a:ext uri="{FF2B5EF4-FFF2-40B4-BE49-F238E27FC236}">
                    <a16:creationId xmlns:a16="http://schemas.microsoft.com/office/drawing/2014/main" id="{1CAAF061-5913-C00A-2A51-6E268AB0A728}"/>
                  </a:ext>
                </a:extLst>
              </p:cNvPr>
              <p:cNvGraphicFramePr>
                <a:graphicFrameLocks noGrp="1"/>
              </p:cNvGraphicFramePr>
              <p:nvPr>
                <p:extLst>
                  <p:ext uri="{D42A27DB-BD31-4B8C-83A1-F6EECF244321}">
                    <p14:modId xmlns:p14="http://schemas.microsoft.com/office/powerpoint/2010/main" val="2691102358"/>
                  </p:ext>
                </p:extLst>
              </p:nvPr>
            </p:nvGraphicFramePr>
            <p:xfrm>
              <a:off x="8817429" y="3831771"/>
              <a:ext cx="3124200" cy="2086688"/>
            </p:xfrm>
            <a:graphic>
              <a:graphicData uri="http://schemas.openxmlformats.org/drawingml/2006/table">
                <a:tbl>
                  <a:tblPr firstRow="1" bandRow="1">
                    <a:tableStyleId>{5940675A-B579-460E-94D1-54222C63F5DA}</a:tableStyleId>
                  </a:tblPr>
                  <a:tblGrid>
                    <a:gridCol w="1360714">
                      <a:extLst>
                        <a:ext uri="{9D8B030D-6E8A-4147-A177-3AD203B41FA5}">
                          <a16:colId xmlns:a16="http://schemas.microsoft.com/office/drawing/2014/main" val="729287126"/>
                        </a:ext>
                      </a:extLst>
                    </a:gridCol>
                    <a:gridCol w="1763486">
                      <a:extLst>
                        <a:ext uri="{9D8B030D-6E8A-4147-A177-3AD203B41FA5}">
                          <a16:colId xmlns:a16="http://schemas.microsoft.com/office/drawing/2014/main" val="2833855680"/>
                        </a:ext>
                      </a:extLst>
                    </a:gridCol>
                  </a:tblGrid>
                  <a:tr h="521672">
                    <a:tc>
                      <a:txBody>
                        <a:bodyPr/>
                        <a:lstStyle/>
                        <a:p>
                          <a:pPr algn="ctr" latinLnBrk="1"/>
                          <a:r>
                            <a:rPr lang="en-US" altLang="ko-KR" sz="1300" b="1" dirty="0"/>
                            <a:t>Type</a:t>
                          </a:r>
                          <a:endParaRPr lang="ko-KR" altLang="en-US" sz="1300" b="1" dirty="0"/>
                        </a:p>
                      </a:txBody>
                      <a:tcPr anchor="ctr">
                        <a:solidFill>
                          <a:schemeClr val="bg2"/>
                        </a:solidFill>
                      </a:tcPr>
                    </a:tc>
                    <a:tc>
                      <a:txBody>
                        <a:bodyPr/>
                        <a:lstStyle/>
                        <a:p>
                          <a:pPr algn="ctr" latinLnBrk="1"/>
                          <a:r>
                            <a:rPr lang="en-US" altLang="ko-KR" sz="1300" dirty="0"/>
                            <a:t>Tetrahedron</a:t>
                          </a:r>
                          <a:endParaRPr lang="ko-KR" altLang="en-US" sz="1300" dirty="0"/>
                        </a:p>
                      </a:txBody>
                      <a:tcPr anchor="ctr"/>
                    </a:tc>
                    <a:extLst>
                      <a:ext uri="{0D108BD9-81ED-4DB2-BD59-A6C34878D82A}">
                        <a16:rowId xmlns:a16="http://schemas.microsoft.com/office/drawing/2014/main" val="3867269348"/>
                      </a:ext>
                    </a:extLst>
                  </a:tr>
                  <a:tr h="521672">
                    <a:tc>
                      <a:txBody>
                        <a:bodyPr/>
                        <a:lstStyle/>
                        <a:p>
                          <a:pPr algn="ctr" latinLnBrk="1"/>
                          <a:r>
                            <a:rPr lang="en-US" altLang="ko-KR" sz="1300" b="1" dirty="0"/>
                            <a:t>Body sizing</a:t>
                          </a:r>
                          <a:endParaRPr lang="ko-KR" altLang="en-US" sz="1300" b="1" dirty="0"/>
                        </a:p>
                      </a:txBody>
                      <a:tcPr anchor="ctr">
                        <a:solidFill>
                          <a:schemeClr val="bg2"/>
                        </a:solidFill>
                      </a:tcPr>
                    </a:tc>
                    <a:tc>
                      <a:txBody>
                        <a:bodyPr/>
                        <a:lstStyle/>
                        <a:p>
                          <a:endParaRPr lang="ko-KR"/>
                        </a:p>
                      </a:txBody>
                      <a:tcPr anchor="ctr">
                        <a:blipFill>
                          <a:blip r:embed="rId7"/>
                          <a:stretch>
                            <a:fillRect l="-77241" t="-101163" r="-1034" b="-201163"/>
                          </a:stretch>
                        </a:blipFill>
                      </a:tcPr>
                    </a:tc>
                    <a:extLst>
                      <a:ext uri="{0D108BD9-81ED-4DB2-BD59-A6C34878D82A}">
                        <a16:rowId xmlns:a16="http://schemas.microsoft.com/office/drawing/2014/main" val="3993545510"/>
                      </a:ext>
                    </a:extLst>
                  </a:tr>
                  <a:tr h="521672">
                    <a:tc>
                      <a:txBody>
                        <a:bodyPr/>
                        <a:lstStyle/>
                        <a:p>
                          <a:pPr algn="ctr" latinLnBrk="1"/>
                          <a:r>
                            <a:rPr lang="en-US" altLang="ko-KR" sz="1300" b="1" dirty="0"/>
                            <a:t>Nodes</a:t>
                          </a:r>
                          <a:endParaRPr lang="ko-KR" altLang="en-US" sz="1300" b="1" dirty="0"/>
                        </a:p>
                      </a:txBody>
                      <a:tcPr anchor="ctr">
                        <a:solidFill>
                          <a:schemeClr val="bg2"/>
                        </a:solidFill>
                      </a:tcPr>
                    </a:tc>
                    <a:tc>
                      <a:txBody>
                        <a:bodyPr/>
                        <a:lstStyle/>
                        <a:p>
                          <a:endParaRPr lang="ko-KR"/>
                        </a:p>
                      </a:txBody>
                      <a:tcPr anchor="ctr">
                        <a:blipFill>
                          <a:blip r:embed="rId7"/>
                          <a:stretch>
                            <a:fillRect l="-77241" t="-203529" r="-1034" b="-103529"/>
                          </a:stretch>
                        </a:blipFill>
                      </a:tcPr>
                    </a:tc>
                    <a:extLst>
                      <a:ext uri="{0D108BD9-81ED-4DB2-BD59-A6C34878D82A}">
                        <a16:rowId xmlns:a16="http://schemas.microsoft.com/office/drawing/2014/main" val="2152268479"/>
                      </a:ext>
                    </a:extLst>
                  </a:tr>
                  <a:tr h="521672">
                    <a:tc>
                      <a:txBody>
                        <a:bodyPr/>
                        <a:lstStyle/>
                        <a:p>
                          <a:pPr algn="ctr" latinLnBrk="1"/>
                          <a:r>
                            <a:rPr lang="en-US" altLang="ko-KR" sz="1300" b="1" dirty="0"/>
                            <a:t>Elements</a:t>
                          </a:r>
                          <a:endParaRPr lang="ko-KR" altLang="en-US" sz="1300" b="1" dirty="0"/>
                        </a:p>
                      </a:txBody>
                      <a:tcPr anchor="ctr">
                        <a:solidFill>
                          <a:schemeClr val="bg2"/>
                        </a:solidFill>
                      </a:tcPr>
                    </a:tc>
                    <a:tc>
                      <a:txBody>
                        <a:bodyPr/>
                        <a:lstStyle/>
                        <a:p>
                          <a:endParaRPr lang="ko-KR"/>
                        </a:p>
                      </a:txBody>
                      <a:tcPr anchor="ctr">
                        <a:blipFill>
                          <a:blip r:embed="rId7"/>
                          <a:stretch>
                            <a:fillRect l="-77241" t="-300000" r="-1034" b="-2326"/>
                          </a:stretch>
                        </a:blipFill>
                      </a:tcPr>
                    </a:tc>
                    <a:extLst>
                      <a:ext uri="{0D108BD9-81ED-4DB2-BD59-A6C34878D82A}">
                        <a16:rowId xmlns:a16="http://schemas.microsoft.com/office/drawing/2014/main" val="3494613652"/>
                      </a:ext>
                    </a:extLst>
                  </a:tr>
                </a:tbl>
              </a:graphicData>
            </a:graphic>
          </p:graphicFrame>
        </mc:Fallback>
      </mc:AlternateContent>
      <p:sp>
        <p:nvSpPr>
          <p:cNvPr id="19" name="TextBox 18">
            <a:extLst>
              <a:ext uri="{FF2B5EF4-FFF2-40B4-BE49-F238E27FC236}">
                <a16:creationId xmlns:a16="http://schemas.microsoft.com/office/drawing/2014/main" id="{B6040E9C-DAD9-9E66-6AB5-4BC2940F9AF3}"/>
              </a:ext>
            </a:extLst>
          </p:cNvPr>
          <p:cNvSpPr txBox="1"/>
          <p:nvPr/>
        </p:nvSpPr>
        <p:spPr>
          <a:xfrm>
            <a:off x="8833064" y="3442862"/>
            <a:ext cx="6556828" cy="323165"/>
          </a:xfrm>
          <a:prstGeom prst="rect">
            <a:avLst/>
          </a:prstGeom>
          <a:noFill/>
        </p:spPr>
        <p:txBody>
          <a:bodyPr wrap="square" rtlCol="0">
            <a:spAutoFit/>
          </a:bodyPr>
          <a:lstStyle/>
          <a:p>
            <a:r>
              <a:rPr lang="en-US" altLang="ko-KR" sz="1500" b="1" dirty="0"/>
              <a:t>Table #. Mesh information</a:t>
            </a:r>
            <a:endParaRPr lang="ko-KR" altLang="en-US" sz="1500" b="1" dirty="0"/>
          </a:p>
        </p:txBody>
      </p:sp>
    </p:spTree>
    <p:extLst>
      <p:ext uri="{BB962C8B-B14F-4D97-AF65-F5344CB8AC3E}">
        <p14:creationId xmlns:p14="http://schemas.microsoft.com/office/powerpoint/2010/main" val="97081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2ADE0F-A51D-313C-4B83-2BC2271D4552}"/>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Material</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630766C3-8D5A-CD8B-E085-6C2BB855FDAA}"/>
              </a:ext>
            </a:extLst>
          </p:cNvPr>
          <p:cNvSpPr>
            <a:spLocks noChangeArrowheads="1"/>
          </p:cNvSpPr>
          <p:nvPr/>
        </p:nvSpPr>
        <p:spPr bwMode="auto">
          <a:xfrm>
            <a:off x="422745" y="942802"/>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Used material</a:t>
            </a:r>
          </a:p>
        </p:txBody>
      </p:sp>
      <p:sp>
        <p:nvSpPr>
          <p:cNvPr id="7" name="TextBox 6">
            <a:extLst>
              <a:ext uri="{FF2B5EF4-FFF2-40B4-BE49-F238E27FC236}">
                <a16:creationId xmlns:a16="http://schemas.microsoft.com/office/drawing/2014/main" id="{DF06FC3E-76B4-5A71-5691-1D167C5287E2}"/>
              </a:ext>
            </a:extLst>
          </p:cNvPr>
          <p:cNvSpPr txBox="1"/>
          <p:nvPr/>
        </p:nvSpPr>
        <p:spPr>
          <a:xfrm>
            <a:off x="422745" y="1450116"/>
            <a:ext cx="11699619" cy="1432700"/>
          </a:xfrm>
          <a:prstGeom prst="rect">
            <a:avLst/>
          </a:prstGeom>
          <a:noFill/>
        </p:spPr>
        <p:txBody>
          <a:bodyPr wrap="square" rtlCol="0">
            <a:spAutoFit/>
          </a:bodyPr>
          <a:lstStyle/>
          <a:p>
            <a:pPr>
              <a:lnSpc>
                <a:spcPct val="150000"/>
              </a:lnSpc>
            </a:pPr>
            <a:r>
              <a:rPr lang="en-US" altLang="ko-KR" sz="1500" dirty="0"/>
              <a:t>	SM45C material was used for the frame. Additionally, because the chain sprocket must withstand the strong tension generated while the motor is running, SM45C with induction heat treatment and iron oxide coating was used. And, the LSD and motor case were made of aluminum 6061-T6 material. In addition, there are several parts including coupling bolts, etc., but since they are not actually important elements in the analysis, we set them to structural steel and proceeded with the analysis.</a:t>
            </a:r>
          </a:p>
        </p:txBody>
      </p:sp>
      <p:grpSp>
        <p:nvGrpSpPr>
          <p:cNvPr id="13" name="그룹 12">
            <a:extLst>
              <a:ext uri="{FF2B5EF4-FFF2-40B4-BE49-F238E27FC236}">
                <a16:creationId xmlns:a16="http://schemas.microsoft.com/office/drawing/2014/main" id="{1530483D-1C73-CA7F-AB7C-1CE4C21220FD}"/>
              </a:ext>
            </a:extLst>
          </p:cNvPr>
          <p:cNvGrpSpPr/>
          <p:nvPr/>
        </p:nvGrpSpPr>
        <p:grpSpPr>
          <a:xfrm>
            <a:off x="524430" y="2958082"/>
            <a:ext cx="4863998" cy="3802996"/>
            <a:chOff x="480888" y="2875799"/>
            <a:chExt cx="4929312" cy="3885279"/>
          </a:xfrm>
        </p:grpSpPr>
        <p:pic>
          <p:nvPicPr>
            <p:cNvPr id="11" name="그림 10">
              <a:extLst>
                <a:ext uri="{FF2B5EF4-FFF2-40B4-BE49-F238E27FC236}">
                  <a16:creationId xmlns:a16="http://schemas.microsoft.com/office/drawing/2014/main" id="{BE3A85EF-AB0F-1EB8-38DA-E90664AC463D}"/>
                </a:ext>
              </a:extLst>
            </p:cNvPr>
            <p:cNvPicPr>
              <a:picLocks noChangeAspect="1"/>
            </p:cNvPicPr>
            <p:nvPr/>
          </p:nvPicPr>
          <p:blipFill>
            <a:blip r:embed="rId2"/>
            <a:stretch>
              <a:fillRect/>
            </a:stretch>
          </p:blipFill>
          <p:spPr>
            <a:xfrm>
              <a:off x="480888" y="3202833"/>
              <a:ext cx="4929312" cy="3558245"/>
            </a:xfrm>
            <a:prstGeom prst="rect">
              <a:avLst/>
            </a:prstGeom>
          </p:spPr>
        </p:pic>
        <p:sp>
          <p:nvSpPr>
            <p:cNvPr id="12" name="TextBox 11">
              <a:extLst>
                <a:ext uri="{FF2B5EF4-FFF2-40B4-BE49-F238E27FC236}">
                  <a16:creationId xmlns:a16="http://schemas.microsoft.com/office/drawing/2014/main" id="{632F0229-DA02-5015-5605-E7623AF218FB}"/>
                </a:ext>
              </a:extLst>
            </p:cNvPr>
            <p:cNvSpPr txBox="1"/>
            <p:nvPr/>
          </p:nvSpPr>
          <p:spPr>
            <a:xfrm>
              <a:off x="491774" y="2875799"/>
              <a:ext cx="4918426" cy="330157"/>
            </a:xfrm>
            <a:prstGeom prst="rect">
              <a:avLst/>
            </a:prstGeom>
            <a:noFill/>
          </p:spPr>
          <p:txBody>
            <a:bodyPr wrap="square" rtlCol="0">
              <a:spAutoFit/>
            </a:bodyPr>
            <a:lstStyle/>
            <a:p>
              <a:r>
                <a:rPr lang="en-US" altLang="ko-KR" sz="1500" b="1" dirty="0"/>
                <a:t>Table #. Material information</a:t>
              </a:r>
              <a:endParaRPr lang="ko-KR" altLang="en-US" sz="1500" b="1" dirty="0"/>
            </a:p>
          </p:txBody>
        </p:sp>
      </p:grpSp>
      <p:grpSp>
        <p:nvGrpSpPr>
          <p:cNvPr id="21" name="그룹 20">
            <a:extLst>
              <a:ext uri="{FF2B5EF4-FFF2-40B4-BE49-F238E27FC236}">
                <a16:creationId xmlns:a16="http://schemas.microsoft.com/office/drawing/2014/main" id="{B0F291DE-1745-DE99-6327-494A27F1461B}"/>
              </a:ext>
            </a:extLst>
          </p:cNvPr>
          <p:cNvGrpSpPr/>
          <p:nvPr/>
        </p:nvGrpSpPr>
        <p:grpSpPr>
          <a:xfrm>
            <a:off x="5497621" y="3320143"/>
            <a:ext cx="6541979" cy="2340428"/>
            <a:chOff x="5497621" y="3320143"/>
            <a:chExt cx="6541979" cy="2503714"/>
          </a:xfrm>
        </p:grpSpPr>
        <p:grpSp>
          <p:nvGrpSpPr>
            <p:cNvPr id="18" name="그룹 17">
              <a:extLst>
                <a:ext uri="{FF2B5EF4-FFF2-40B4-BE49-F238E27FC236}">
                  <a16:creationId xmlns:a16="http://schemas.microsoft.com/office/drawing/2014/main" id="{73C3CCE7-1F11-CC18-7AD9-23458DE759B1}"/>
                </a:ext>
              </a:extLst>
            </p:cNvPr>
            <p:cNvGrpSpPr/>
            <p:nvPr/>
          </p:nvGrpSpPr>
          <p:grpSpPr>
            <a:xfrm>
              <a:off x="5497621" y="3320143"/>
              <a:ext cx="4190665" cy="2503714"/>
              <a:chOff x="5497621" y="3320143"/>
              <a:chExt cx="5296291" cy="2383972"/>
            </a:xfrm>
          </p:grpSpPr>
          <p:pic>
            <p:nvPicPr>
              <p:cNvPr id="15" name="그림 14">
                <a:extLst>
                  <a:ext uri="{FF2B5EF4-FFF2-40B4-BE49-F238E27FC236}">
                    <a16:creationId xmlns:a16="http://schemas.microsoft.com/office/drawing/2014/main" id="{0AC16A2E-BAE4-7305-442B-982B5CE70AB8}"/>
                  </a:ext>
                </a:extLst>
              </p:cNvPr>
              <p:cNvPicPr>
                <a:picLocks noChangeAspect="1"/>
              </p:cNvPicPr>
              <p:nvPr/>
            </p:nvPicPr>
            <p:blipFill>
              <a:blip r:embed="rId3"/>
              <a:stretch>
                <a:fillRect/>
              </a:stretch>
            </p:blipFill>
            <p:spPr>
              <a:xfrm>
                <a:off x="5497621" y="3320143"/>
                <a:ext cx="2693382" cy="2383972"/>
              </a:xfrm>
              <a:prstGeom prst="rect">
                <a:avLst/>
              </a:prstGeom>
            </p:spPr>
          </p:pic>
          <p:pic>
            <p:nvPicPr>
              <p:cNvPr id="17" name="그림 16">
                <a:extLst>
                  <a:ext uri="{FF2B5EF4-FFF2-40B4-BE49-F238E27FC236}">
                    <a16:creationId xmlns:a16="http://schemas.microsoft.com/office/drawing/2014/main" id="{4346B508-4CC3-417C-4707-FD737CA7A80E}"/>
                  </a:ext>
                </a:extLst>
              </p:cNvPr>
              <p:cNvPicPr>
                <a:picLocks noChangeAspect="1"/>
              </p:cNvPicPr>
              <p:nvPr/>
            </p:nvPicPr>
            <p:blipFill>
              <a:blip r:embed="rId4"/>
              <a:stretch>
                <a:fillRect/>
              </a:stretch>
            </p:blipFill>
            <p:spPr>
              <a:xfrm>
                <a:off x="8191003" y="3320143"/>
                <a:ext cx="2602909" cy="2383972"/>
              </a:xfrm>
              <a:prstGeom prst="rect">
                <a:avLst/>
              </a:prstGeom>
            </p:spPr>
          </p:pic>
        </p:grpSp>
        <p:pic>
          <p:nvPicPr>
            <p:cNvPr id="20" name="그림 19">
              <a:extLst>
                <a:ext uri="{FF2B5EF4-FFF2-40B4-BE49-F238E27FC236}">
                  <a16:creationId xmlns:a16="http://schemas.microsoft.com/office/drawing/2014/main" id="{4049A7CF-95EB-8892-2AD0-A6FF9151CE4D}"/>
                </a:ext>
              </a:extLst>
            </p:cNvPr>
            <p:cNvPicPr>
              <a:picLocks noChangeAspect="1"/>
            </p:cNvPicPr>
            <p:nvPr/>
          </p:nvPicPr>
          <p:blipFill>
            <a:blip r:embed="rId5"/>
            <a:stretch>
              <a:fillRect/>
            </a:stretch>
          </p:blipFill>
          <p:spPr>
            <a:xfrm>
              <a:off x="9688286" y="3320143"/>
              <a:ext cx="2351314" cy="2503714"/>
            </a:xfrm>
            <a:prstGeom prst="rect">
              <a:avLst/>
            </a:prstGeom>
          </p:spPr>
        </p:pic>
      </p:grpSp>
      <p:sp>
        <p:nvSpPr>
          <p:cNvPr id="22" name="TextBox 21">
            <a:extLst>
              <a:ext uri="{FF2B5EF4-FFF2-40B4-BE49-F238E27FC236}">
                <a16:creationId xmlns:a16="http://schemas.microsoft.com/office/drawing/2014/main" id="{B1007247-2BF7-3011-CBA8-A2CFFAC9F62C}"/>
              </a:ext>
            </a:extLst>
          </p:cNvPr>
          <p:cNvSpPr txBox="1"/>
          <p:nvPr/>
        </p:nvSpPr>
        <p:spPr>
          <a:xfrm>
            <a:off x="5497621" y="5748919"/>
            <a:ext cx="6541979" cy="323165"/>
          </a:xfrm>
          <a:prstGeom prst="rect">
            <a:avLst/>
          </a:prstGeom>
          <a:noFill/>
        </p:spPr>
        <p:txBody>
          <a:bodyPr wrap="square" rtlCol="0">
            <a:spAutoFit/>
          </a:bodyPr>
          <a:lstStyle/>
          <a:p>
            <a:pPr algn="ctr"/>
            <a:r>
              <a:rPr lang="en-US" altLang="ko-KR" sz="1500" b="1" dirty="0"/>
              <a:t>Figure</a:t>
            </a:r>
            <a:r>
              <a:rPr lang="ko-KR" altLang="en-US" sz="1500" b="1" dirty="0"/>
              <a:t> </a:t>
            </a:r>
            <a:r>
              <a:rPr lang="en-US" altLang="ko-KR" sz="1500" b="1" dirty="0"/>
              <a:t>#</a:t>
            </a:r>
            <a:r>
              <a:rPr lang="en-US" altLang="ko-KR" sz="1500" dirty="0"/>
              <a:t>.</a:t>
            </a:r>
            <a:r>
              <a:rPr lang="ko-KR" altLang="en-US" sz="1500" dirty="0"/>
              <a:t> </a:t>
            </a:r>
            <a:r>
              <a:rPr lang="en-US" altLang="ko-KR" sz="1500" b="1" dirty="0"/>
              <a:t>AL 6061-T6 / SM45C / Strengthened SM45C</a:t>
            </a:r>
            <a:endParaRPr lang="ko-KR" altLang="en-US" sz="1500" b="1" dirty="0"/>
          </a:p>
        </p:txBody>
      </p:sp>
    </p:spTree>
    <p:extLst>
      <p:ext uri="{BB962C8B-B14F-4D97-AF65-F5344CB8AC3E}">
        <p14:creationId xmlns:p14="http://schemas.microsoft.com/office/powerpoint/2010/main" val="56792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57F987-8413-B865-ED20-A01697B66F99}"/>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Connection condition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TextBox 3">
            <a:extLst>
              <a:ext uri="{FF2B5EF4-FFF2-40B4-BE49-F238E27FC236}">
                <a16:creationId xmlns:a16="http://schemas.microsoft.com/office/drawing/2014/main" id="{3EBB97EB-0E6E-20F9-9812-9FA3BD41C9F5}"/>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In analysis, appropriately setting the contact conditions between parts is an essential element in conducting accurate analysis. First, the conditions for the bolt fasteners were set as follows. The joint between the bolt and the part was set to bonded, and a frictionless connection condition of 0.5 friction coefficient was given to the parts that are fastened and in contact, considering friction. In addition, the bonded condition was given to all parts that are actually welded, such as frames.</a:t>
            </a:r>
          </a:p>
        </p:txBody>
      </p:sp>
      <p:sp>
        <p:nvSpPr>
          <p:cNvPr id="5" name="AutoShape 2">
            <a:extLst>
              <a:ext uri="{FF2B5EF4-FFF2-40B4-BE49-F238E27FC236}">
                <a16:creationId xmlns:a16="http://schemas.microsoft.com/office/drawing/2014/main" id="{F76757DB-F108-0AFC-B48D-9C79FA734C3D}"/>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Bolt fastening part</a:t>
            </a:r>
          </a:p>
        </p:txBody>
      </p:sp>
      <mc:AlternateContent xmlns:mc="http://schemas.openxmlformats.org/markup-compatibility/2006" xmlns:a14="http://schemas.microsoft.com/office/drawing/2010/main">
        <mc:Choice Requires="a14">
          <p:graphicFrame>
            <p:nvGraphicFramePr>
              <p:cNvPr id="6" name="표 5">
                <a:extLst>
                  <a:ext uri="{FF2B5EF4-FFF2-40B4-BE49-F238E27FC236}">
                    <a16:creationId xmlns:a16="http://schemas.microsoft.com/office/drawing/2014/main" id="{5A0FAAEA-D376-C0B4-0B8E-E682A5EDA9CE}"/>
                  </a:ext>
                </a:extLst>
              </p:cNvPr>
              <p:cNvGraphicFramePr>
                <a:graphicFrameLocks noGrp="1"/>
              </p:cNvGraphicFramePr>
              <p:nvPr>
                <p:extLst>
                  <p:ext uri="{D42A27DB-BD31-4B8C-83A1-F6EECF244321}">
                    <p14:modId xmlns:p14="http://schemas.microsoft.com/office/powerpoint/2010/main" val="3653955322"/>
                  </p:ext>
                </p:extLst>
              </p:nvPr>
            </p:nvGraphicFramePr>
            <p:xfrm>
              <a:off x="528861" y="2979851"/>
              <a:ext cx="11433630" cy="2839322"/>
            </p:xfrm>
            <a:graphic>
              <a:graphicData uri="http://schemas.openxmlformats.org/drawingml/2006/table">
                <a:tbl>
                  <a:tblPr firstRow="1" bandRow="1">
                    <a:tableStyleId>{5940675A-B579-460E-94D1-54222C63F5DA}</a:tableStyleId>
                  </a:tblPr>
                  <a:tblGrid>
                    <a:gridCol w="3811210">
                      <a:extLst>
                        <a:ext uri="{9D8B030D-6E8A-4147-A177-3AD203B41FA5}">
                          <a16:colId xmlns:a16="http://schemas.microsoft.com/office/drawing/2014/main" val="2916090222"/>
                        </a:ext>
                      </a:extLst>
                    </a:gridCol>
                    <a:gridCol w="3811210">
                      <a:extLst>
                        <a:ext uri="{9D8B030D-6E8A-4147-A177-3AD203B41FA5}">
                          <a16:colId xmlns:a16="http://schemas.microsoft.com/office/drawing/2014/main" val="961269290"/>
                        </a:ext>
                      </a:extLst>
                    </a:gridCol>
                    <a:gridCol w="3811210">
                      <a:extLst>
                        <a:ext uri="{9D8B030D-6E8A-4147-A177-3AD203B41FA5}">
                          <a16:colId xmlns:a16="http://schemas.microsoft.com/office/drawing/2014/main" val="1819612235"/>
                        </a:ext>
                      </a:extLst>
                    </a:gridCol>
                  </a:tblGrid>
                  <a:tr h="525349">
                    <a:tc>
                      <a:txBody>
                        <a:bodyPr/>
                        <a:lstStyle/>
                        <a:p>
                          <a:pPr algn="ctr" latinLnBrk="1"/>
                          <a:r>
                            <a:rPr lang="en-US" altLang="ko-KR" sz="1500" b="1" dirty="0"/>
                            <a:t>Frictionless support (</a:t>
                          </a:r>
                          <a14:m>
                            <m:oMath xmlns:m="http://schemas.openxmlformats.org/officeDocument/2006/math">
                              <m:r>
                                <a:rPr lang="en-US" altLang="ko-KR" sz="1500" b="1" i="1" smtClean="0">
                                  <a:latin typeface="Cambria Math" panose="02040503050406030204" pitchFamily="18" charset="0"/>
                                </a:rPr>
                                <m:t>𝒄𝒐𝒆𝒇</m:t>
                              </m:r>
                              <m:r>
                                <a:rPr lang="en-US" altLang="ko-KR" sz="1500" b="1" i="1" smtClean="0">
                                  <a:latin typeface="Cambria Math" panose="02040503050406030204" pitchFamily="18" charset="0"/>
                                </a:rPr>
                                <m:t>=</m:t>
                              </m:r>
                              <m:r>
                                <a:rPr lang="en-US" altLang="ko-KR" sz="1500" b="1" i="1" smtClean="0">
                                  <a:latin typeface="Cambria Math" panose="02040503050406030204" pitchFamily="18" charset="0"/>
                                </a:rPr>
                                <m:t>𝟎</m:t>
                              </m:r>
                              <m:r>
                                <a:rPr lang="en-US" altLang="ko-KR" sz="1500" b="1" i="1" smtClean="0">
                                  <a:latin typeface="Cambria Math" panose="02040503050406030204" pitchFamily="18" charset="0"/>
                                </a:rPr>
                                <m:t>.</m:t>
                              </m:r>
                              <m:r>
                                <a:rPr lang="en-US" altLang="ko-KR" sz="1500" b="1" i="1" smtClean="0">
                                  <a:latin typeface="Cambria Math" panose="02040503050406030204" pitchFamily="18" charset="0"/>
                                </a:rPr>
                                <m:t>𝟓</m:t>
                              </m:r>
                            </m:oMath>
                          </a14:m>
                          <a:r>
                            <a:rPr lang="en-US" altLang="ko-KR" sz="1500" b="1" dirty="0"/>
                            <a:t>)</a:t>
                          </a:r>
                          <a:endParaRPr lang="ko-KR" altLang="en-US" sz="1500" b="1" dirty="0"/>
                        </a:p>
                      </a:txBody>
                      <a:tcPr anchor="ctr">
                        <a:solidFill>
                          <a:schemeClr val="bg2"/>
                        </a:solidFill>
                      </a:tcPr>
                    </a:tc>
                    <a:tc>
                      <a:txBody>
                        <a:bodyPr/>
                        <a:lstStyle/>
                        <a:p>
                          <a:pPr algn="ctr" latinLnBrk="1"/>
                          <a:r>
                            <a:rPr lang="en-US" altLang="ko-KR" sz="1500" b="1" dirty="0"/>
                            <a:t>Bonded connection (Bolt – component)</a:t>
                          </a:r>
                          <a:endParaRPr lang="ko-KR" altLang="en-US" sz="1500" b="1"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1" dirty="0"/>
                            <a:t>Bonded connection (Bolt – component)</a:t>
                          </a:r>
                          <a:endParaRPr lang="ko-KR" altLang="en-US" sz="1500" b="1" dirty="0"/>
                        </a:p>
                      </a:txBody>
                      <a:tcPr anchor="ctr">
                        <a:solidFill>
                          <a:schemeClr val="bg2"/>
                        </a:solidFill>
                      </a:tcPr>
                    </a:tc>
                    <a:extLst>
                      <a:ext uri="{0D108BD9-81ED-4DB2-BD59-A6C34878D82A}">
                        <a16:rowId xmlns:a16="http://schemas.microsoft.com/office/drawing/2014/main" val="2232387284"/>
                      </a:ext>
                    </a:extLst>
                  </a:tr>
                  <a:tr h="2313973">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49946253"/>
                      </a:ext>
                    </a:extLst>
                  </a:tr>
                </a:tbl>
              </a:graphicData>
            </a:graphic>
          </p:graphicFrame>
        </mc:Choice>
        <mc:Fallback xmlns="">
          <p:graphicFrame>
            <p:nvGraphicFramePr>
              <p:cNvPr id="6" name="표 5">
                <a:extLst>
                  <a:ext uri="{FF2B5EF4-FFF2-40B4-BE49-F238E27FC236}">
                    <a16:creationId xmlns:a16="http://schemas.microsoft.com/office/drawing/2014/main" id="{5A0FAAEA-D376-C0B4-0B8E-E682A5EDA9CE}"/>
                  </a:ext>
                </a:extLst>
              </p:cNvPr>
              <p:cNvGraphicFramePr>
                <a:graphicFrameLocks noGrp="1"/>
              </p:cNvGraphicFramePr>
              <p:nvPr>
                <p:extLst>
                  <p:ext uri="{D42A27DB-BD31-4B8C-83A1-F6EECF244321}">
                    <p14:modId xmlns:p14="http://schemas.microsoft.com/office/powerpoint/2010/main" val="3653955322"/>
                  </p:ext>
                </p:extLst>
              </p:nvPr>
            </p:nvGraphicFramePr>
            <p:xfrm>
              <a:off x="528861" y="2979851"/>
              <a:ext cx="11433630" cy="2839322"/>
            </p:xfrm>
            <a:graphic>
              <a:graphicData uri="http://schemas.openxmlformats.org/drawingml/2006/table">
                <a:tbl>
                  <a:tblPr firstRow="1" bandRow="1">
                    <a:tableStyleId>{5940675A-B579-460E-94D1-54222C63F5DA}</a:tableStyleId>
                  </a:tblPr>
                  <a:tblGrid>
                    <a:gridCol w="3811210">
                      <a:extLst>
                        <a:ext uri="{9D8B030D-6E8A-4147-A177-3AD203B41FA5}">
                          <a16:colId xmlns:a16="http://schemas.microsoft.com/office/drawing/2014/main" val="2916090222"/>
                        </a:ext>
                      </a:extLst>
                    </a:gridCol>
                    <a:gridCol w="3811210">
                      <a:extLst>
                        <a:ext uri="{9D8B030D-6E8A-4147-A177-3AD203B41FA5}">
                          <a16:colId xmlns:a16="http://schemas.microsoft.com/office/drawing/2014/main" val="961269290"/>
                        </a:ext>
                      </a:extLst>
                    </a:gridCol>
                    <a:gridCol w="3811210">
                      <a:extLst>
                        <a:ext uri="{9D8B030D-6E8A-4147-A177-3AD203B41FA5}">
                          <a16:colId xmlns:a16="http://schemas.microsoft.com/office/drawing/2014/main" val="1819612235"/>
                        </a:ext>
                      </a:extLst>
                    </a:gridCol>
                  </a:tblGrid>
                  <a:tr h="525349">
                    <a:tc>
                      <a:txBody>
                        <a:bodyPr/>
                        <a:lstStyle/>
                        <a:p>
                          <a:endParaRPr lang="ko-KR"/>
                        </a:p>
                      </a:txBody>
                      <a:tcPr anchor="ctr">
                        <a:blipFill>
                          <a:blip r:embed="rId2"/>
                          <a:stretch>
                            <a:fillRect l="-160" t="-1163" r="-200160" b="-445349"/>
                          </a:stretch>
                        </a:blipFill>
                      </a:tcPr>
                    </a:tc>
                    <a:tc>
                      <a:txBody>
                        <a:bodyPr/>
                        <a:lstStyle/>
                        <a:p>
                          <a:pPr algn="ctr" latinLnBrk="1"/>
                          <a:r>
                            <a:rPr lang="en-US" altLang="ko-KR" sz="1500" b="1" dirty="0"/>
                            <a:t>Bonded connection (Bolt – component)</a:t>
                          </a:r>
                          <a:endParaRPr lang="ko-KR" altLang="en-US" sz="1500" b="1" dirty="0"/>
                        </a:p>
                      </a:txBody>
                      <a:tcPr anchor="ctr">
                        <a:solidFill>
                          <a:schemeClr val="bg2"/>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1" dirty="0"/>
                            <a:t>Bonded connection (Bolt – component)</a:t>
                          </a:r>
                          <a:endParaRPr lang="ko-KR" altLang="en-US" sz="1500" b="1" dirty="0"/>
                        </a:p>
                      </a:txBody>
                      <a:tcPr anchor="ctr">
                        <a:solidFill>
                          <a:schemeClr val="bg2"/>
                        </a:solidFill>
                      </a:tcPr>
                    </a:tc>
                    <a:extLst>
                      <a:ext uri="{0D108BD9-81ED-4DB2-BD59-A6C34878D82A}">
                        <a16:rowId xmlns:a16="http://schemas.microsoft.com/office/drawing/2014/main" val="2232387284"/>
                      </a:ext>
                    </a:extLst>
                  </a:tr>
                  <a:tr h="2313973">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49946253"/>
                      </a:ext>
                    </a:extLst>
                  </a:tr>
                </a:tbl>
              </a:graphicData>
            </a:graphic>
          </p:graphicFrame>
        </mc:Fallback>
      </mc:AlternateContent>
      <p:grpSp>
        <p:nvGrpSpPr>
          <p:cNvPr id="14" name="그룹 13">
            <a:extLst>
              <a:ext uri="{FF2B5EF4-FFF2-40B4-BE49-F238E27FC236}">
                <a16:creationId xmlns:a16="http://schemas.microsoft.com/office/drawing/2014/main" id="{607AEF39-65B6-BBF5-BE6B-B403D78CF2C0}"/>
              </a:ext>
            </a:extLst>
          </p:cNvPr>
          <p:cNvGrpSpPr/>
          <p:nvPr/>
        </p:nvGrpSpPr>
        <p:grpSpPr>
          <a:xfrm>
            <a:off x="550632" y="3523896"/>
            <a:ext cx="11400077" cy="2284958"/>
            <a:chOff x="550632" y="3523896"/>
            <a:chExt cx="11400077" cy="2284958"/>
          </a:xfrm>
        </p:grpSpPr>
        <p:grpSp>
          <p:nvGrpSpPr>
            <p:cNvPr id="11" name="그룹 10">
              <a:extLst>
                <a:ext uri="{FF2B5EF4-FFF2-40B4-BE49-F238E27FC236}">
                  <a16:creationId xmlns:a16="http://schemas.microsoft.com/office/drawing/2014/main" id="{320859EE-3DD0-A944-9C0E-FC555BB51760}"/>
                </a:ext>
              </a:extLst>
            </p:cNvPr>
            <p:cNvGrpSpPr/>
            <p:nvPr/>
          </p:nvGrpSpPr>
          <p:grpSpPr>
            <a:xfrm>
              <a:off x="550632" y="3523896"/>
              <a:ext cx="7585537" cy="2284958"/>
              <a:chOff x="550632" y="3523896"/>
              <a:chExt cx="7585537" cy="2284958"/>
            </a:xfrm>
          </p:grpSpPr>
          <p:pic>
            <p:nvPicPr>
              <p:cNvPr id="8" name="그림 7">
                <a:extLst>
                  <a:ext uri="{FF2B5EF4-FFF2-40B4-BE49-F238E27FC236}">
                    <a16:creationId xmlns:a16="http://schemas.microsoft.com/office/drawing/2014/main" id="{64BD42A2-1D20-21D2-04F8-45FD92033B1F}"/>
                  </a:ext>
                </a:extLst>
              </p:cNvPr>
              <p:cNvPicPr>
                <a:picLocks noChangeAspect="1"/>
              </p:cNvPicPr>
              <p:nvPr/>
            </p:nvPicPr>
            <p:blipFill>
              <a:blip r:embed="rId3"/>
              <a:stretch>
                <a:fillRect/>
              </a:stretch>
            </p:blipFill>
            <p:spPr>
              <a:xfrm>
                <a:off x="550632" y="3523896"/>
                <a:ext cx="3770997" cy="2284958"/>
              </a:xfrm>
              <a:prstGeom prst="rect">
                <a:avLst/>
              </a:prstGeom>
            </p:spPr>
          </p:pic>
          <p:pic>
            <p:nvPicPr>
              <p:cNvPr id="10" name="그림 9">
                <a:extLst>
                  <a:ext uri="{FF2B5EF4-FFF2-40B4-BE49-F238E27FC236}">
                    <a16:creationId xmlns:a16="http://schemas.microsoft.com/office/drawing/2014/main" id="{BED82F30-4200-E6F6-ACC4-2D8C4C9A5B46}"/>
                  </a:ext>
                </a:extLst>
              </p:cNvPr>
              <p:cNvPicPr>
                <a:picLocks noChangeAspect="1"/>
              </p:cNvPicPr>
              <p:nvPr/>
            </p:nvPicPr>
            <p:blipFill>
              <a:blip r:embed="rId4"/>
              <a:stretch>
                <a:fillRect/>
              </a:stretch>
            </p:blipFill>
            <p:spPr>
              <a:xfrm>
                <a:off x="4365172" y="3523896"/>
                <a:ext cx="3770997" cy="2284958"/>
              </a:xfrm>
              <a:prstGeom prst="rect">
                <a:avLst/>
              </a:prstGeom>
            </p:spPr>
          </p:pic>
        </p:grpSp>
        <p:pic>
          <p:nvPicPr>
            <p:cNvPr id="13" name="그림 12">
              <a:extLst>
                <a:ext uri="{FF2B5EF4-FFF2-40B4-BE49-F238E27FC236}">
                  <a16:creationId xmlns:a16="http://schemas.microsoft.com/office/drawing/2014/main" id="{974CBE5A-5D3D-9484-124E-95E3F00D1182}"/>
                </a:ext>
              </a:extLst>
            </p:cNvPr>
            <p:cNvPicPr>
              <a:picLocks noChangeAspect="1"/>
            </p:cNvPicPr>
            <p:nvPr/>
          </p:nvPicPr>
          <p:blipFill>
            <a:blip r:embed="rId5"/>
            <a:stretch>
              <a:fillRect/>
            </a:stretch>
          </p:blipFill>
          <p:spPr>
            <a:xfrm>
              <a:off x="8179712" y="3523897"/>
              <a:ext cx="3770997" cy="2284957"/>
            </a:xfrm>
            <a:prstGeom prst="rect">
              <a:avLst/>
            </a:prstGeom>
          </p:spPr>
        </p:pic>
      </p:grpSp>
      <p:sp>
        <p:nvSpPr>
          <p:cNvPr id="15" name="TextBox 14">
            <a:extLst>
              <a:ext uri="{FF2B5EF4-FFF2-40B4-BE49-F238E27FC236}">
                <a16:creationId xmlns:a16="http://schemas.microsoft.com/office/drawing/2014/main" id="{2C86AD68-3A6A-49D4-9026-74C4DE7B9DDB}"/>
              </a:ext>
            </a:extLst>
          </p:cNvPr>
          <p:cNvSpPr txBox="1"/>
          <p:nvPr/>
        </p:nvSpPr>
        <p:spPr>
          <a:xfrm>
            <a:off x="550632" y="5931352"/>
            <a:ext cx="11411859" cy="323165"/>
          </a:xfrm>
          <a:prstGeom prst="rect">
            <a:avLst/>
          </a:prstGeom>
          <a:noFill/>
        </p:spPr>
        <p:txBody>
          <a:bodyPr wrap="square" rtlCol="0">
            <a:spAutoFit/>
          </a:bodyPr>
          <a:lstStyle/>
          <a:p>
            <a:pPr algn="ctr"/>
            <a:r>
              <a:rPr lang="en-US" altLang="ko-KR" sz="1500" b="1" dirty="0"/>
              <a:t>Figure #. Connection condition of bolt fastening part </a:t>
            </a:r>
            <a:endParaRPr lang="ko-KR" altLang="en-US" sz="1500" b="1" dirty="0"/>
          </a:p>
        </p:txBody>
      </p:sp>
    </p:spTree>
    <p:extLst>
      <p:ext uri="{BB962C8B-B14F-4D97-AF65-F5344CB8AC3E}">
        <p14:creationId xmlns:p14="http://schemas.microsoft.com/office/powerpoint/2010/main" val="240370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97D491-C239-882D-F685-8D81719E842A}"/>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Connection condition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7A66235D-E6B5-A19F-F659-F8735EDB580C}"/>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Revolute joint</a:t>
            </a:r>
          </a:p>
        </p:txBody>
      </p:sp>
      <p:sp>
        <p:nvSpPr>
          <p:cNvPr id="7" name="TextBox 6">
            <a:extLst>
              <a:ext uri="{FF2B5EF4-FFF2-40B4-BE49-F238E27FC236}">
                <a16:creationId xmlns:a16="http://schemas.microsoft.com/office/drawing/2014/main" id="{FF634D07-6771-B310-A860-A6FF425CA5CE}"/>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A revolute joint condition was given to the joint of the rear turnbuckle and rod end bearing. The reason for giving this condition is that it has the degree of freedom to rotate around the x-axis. The process for granting the connection is as follows. Both sides of the rod end bearing were set as scope faces, and the bearing part was set as mobile faces. A two revolute joint conditions were granted for a total of two connected parts.</a:t>
            </a:r>
          </a:p>
        </p:txBody>
      </p:sp>
      <p:grpSp>
        <p:nvGrpSpPr>
          <p:cNvPr id="13" name="그룹 12">
            <a:extLst>
              <a:ext uri="{FF2B5EF4-FFF2-40B4-BE49-F238E27FC236}">
                <a16:creationId xmlns:a16="http://schemas.microsoft.com/office/drawing/2014/main" id="{1D8DB90C-8809-F664-0264-B9FD312AA8DF}"/>
              </a:ext>
            </a:extLst>
          </p:cNvPr>
          <p:cNvGrpSpPr/>
          <p:nvPr/>
        </p:nvGrpSpPr>
        <p:grpSpPr>
          <a:xfrm>
            <a:off x="532137" y="3043982"/>
            <a:ext cx="11209357" cy="2529503"/>
            <a:chOff x="559774" y="3087526"/>
            <a:chExt cx="11309836" cy="2598307"/>
          </a:xfrm>
        </p:grpSpPr>
        <p:grpSp>
          <p:nvGrpSpPr>
            <p:cNvPr id="10" name="그룹 9">
              <a:extLst>
                <a:ext uri="{FF2B5EF4-FFF2-40B4-BE49-F238E27FC236}">
                  <a16:creationId xmlns:a16="http://schemas.microsoft.com/office/drawing/2014/main" id="{B16587F4-62B6-51EF-DD35-8DEBB9913BB5}"/>
                </a:ext>
              </a:extLst>
            </p:cNvPr>
            <p:cNvGrpSpPr/>
            <p:nvPr/>
          </p:nvGrpSpPr>
          <p:grpSpPr>
            <a:xfrm>
              <a:off x="559774" y="3087667"/>
              <a:ext cx="7539197" cy="2598166"/>
              <a:chOff x="559775" y="2854858"/>
              <a:chExt cx="8613851" cy="2598166"/>
            </a:xfrm>
          </p:grpSpPr>
          <p:pic>
            <p:nvPicPr>
              <p:cNvPr id="6" name="그림 5">
                <a:extLst>
                  <a:ext uri="{FF2B5EF4-FFF2-40B4-BE49-F238E27FC236}">
                    <a16:creationId xmlns:a16="http://schemas.microsoft.com/office/drawing/2014/main" id="{616156C9-926E-8995-16EC-7674A0C07064}"/>
                  </a:ext>
                </a:extLst>
              </p:cNvPr>
              <p:cNvPicPr>
                <a:picLocks noChangeAspect="1"/>
              </p:cNvPicPr>
              <p:nvPr/>
            </p:nvPicPr>
            <p:blipFill>
              <a:blip r:embed="rId2"/>
              <a:stretch>
                <a:fillRect/>
              </a:stretch>
            </p:blipFill>
            <p:spPr>
              <a:xfrm>
                <a:off x="559775" y="2854858"/>
                <a:ext cx="3881597" cy="2598166"/>
              </a:xfrm>
              <a:prstGeom prst="rect">
                <a:avLst/>
              </a:prstGeom>
            </p:spPr>
          </p:pic>
          <p:pic>
            <p:nvPicPr>
              <p:cNvPr id="9" name="그림 8">
                <a:extLst>
                  <a:ext uri="{FF2B5EF4-FFF2-40B4-BE49-F238E27FC236}">
                    <a16:creationId xmlns:a16="http://schemas.microsoft.com/office/drawing/2014/main" id="{5EA170A5-E37B-9172-E5DE-811C8F707D10}"/>
                  </a:ext>
                </a:extLst>
              </p:cNvPr>
              <p:cNvPicPr>
                <a:picLocks noChangeAspect="1"/>
              </p:cNvPicPr>
              <p:nvPr/>
            </p:nvPicPr>
            <p:blipFill>
              <a:blip r:embed="rId3"/>
              <a:stretch>
                <a:fillRect/>
              </a:stretch>
            </p:blipFill>
            <p:spPr>
              <a:xfrm>
                <a:off x="4403405" y="2854858"/>
                <a:ext cx="4770221" cy="2598025"/>
              </a:xfrm>
              <a:prstGeom prst="rect">
                <a:avLst/>
              </a:prstGeom>
            </p:spPr>
          </p:pic>
        </p:grpSp>
        <p:pic>
          <p:nvPicPr>
            <p:cNvPr id="12" name="그림 11">
              <a:extLst>
                <a:ext uri="{FF2B5EF4-FFF2-40B4-BE49-F238E27FC236}">
                  <a16:creationId xmlns:a16="http://schemas.microsoft.com/office/drawing/2014/main" id="{EFC164EA-8278-5517-F8C5-4FA1C5792ADC}"/>
                </a:ext>
              </a:extLst>
            </p:cNvPr>
            <p:cNvPicPr>
              <a:picLocks noChangeAspect="1"/>
            </p:cNvPicPr>
            <p:nvPr/>
          </p:nvPicPr>
          <p:blipFill>
            <a:blip r:embed="rId4"/>
            <a:stretch>
              <a:fillRect/>
            </a:stretch>
          </p:blipFill>
          <p:spPr>
            <a:xfrm>
              <a:off x="8098971" y="3087526"/>
              <a:ext cx="3770639" cy="2598025"/>
            </a:xfrm>
            <a:prstGeom prst="rect">
              <a:avLst/>
            </a:prstGeom>
          </p:spPr>
        </p:pic>
      </p:grpSp>
      <p:sp>
        <p:nvSpPr>
          <p:cNvPr id="14" name="TextBox 13">
            <a:extLst>
              <a:ext uri="{FF2B5EF4-FFF2-40B4-BE49-F238E27FC236}">
                <a16:creationId xmlns:a16="http://schemas.microsoft.com/office/drawing/2014/main" id="{C8AD5BD5-C570-ACC1-0AC0-665A707621B0}"/>
              </a:ext>
            </a:extLst>
          </p:cNvPr>
          <p:cNvSpPr txBox="1"/>
          <p:nvPr/>
        </p:nvSpPr>
        <p:spPr>
          <a:xfrm>
            <a:off x="550633" y="5648321"/>
            <a:ext cx="11190862" cy="323165"/>
          </a:xfrm>
          <a:prstGeom prst="rect">
            <a:avLst/>
          </a:prstGeom>
          <a:noFill/>
        </p:spPr>
        <p:txBody>
          <a:bodyPr wrap="square" rtlCol="0">
            <a:spAutoFit/>
          </a:bodyPr>
          <a:lstStyle/>
          <a:p>
            <a:pPr algn="ctr"/>
            <a:r>
              <a:rPr lang="en-US" altLang="ko-KR" sz="1500" b="1" dirty="0"/>
              <a:t>Figure #. Revolute joint connection setting</a:t>
            </a:r>
            <a:endParaRPr lang="ko-KR" altLang="en-US" sz="1500" b="1" dirty="0"/>
          </a:p>
        </p:txBody>
      </p:sp>
    </p:spTree>
    <p:extLst>
      <p:ext uri="{BB962C8B-B14F-4D97-AF65-F5344CB8AC3E}">
        <p14:creationId xmlns:p14="http://schemas.microsoft.com/office/powerpoint/2010/main" val="2696622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73F8F10-2FCD-BD36-C88C-63863D151C7F}"/>
              </a:ext>
            </a:extLst>
          </p:cNvPr>
          <p:cNvSpPr txBox="1"/>
          <p:nvPr/>
        </p:nvSpPr>
        <p:spPr>
          <a:xfrm>
            <a:off x="242009" y="227625"/>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Force analysis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8" name="AutoShape 2">
            <a:extLst>
              <a:ext uri="{FF2B5EF4-FFF2-40B4-BE49-F238E27FC236}">
                <a16:creationId xmlns:a16="http://schemas.microsoft.com/office/drawing/2014/main" id="{36669753-8F74-35C9-1D3C-D30A88564626}"/>
              </a:ext>
            </a:extLst>
          </p:cNvPr>
          <p:cNvSpPr>
            <a:spLocks noChangeArrowheads="1"/>
          </p:cNvSpPr>
          <p:nvPr/>
        </p:nvSpPr>
        <p:spPr bwMode="auto">
          <a:xfrm>
            <a:off x="422745" y="910144"/>
            <a:ext cx="355335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Chain tension</a:t>
            </a:r>
          </a:p>
        </p:txBody>
      </p:sp>
      <p:sp>
        <p:nvSpPr>
          <p:cNvPr id="9" name="TextBox 8">
            <a:extLst>
              <a:ext uri="{FF2B5EF4-FFF2-40B4-BE49-F238E27FC236}">
                <a16:creationId xmlns:a16="http://schemas.microsoft.com/office/drawing/2014/main" id="{071C85CE-D936-3559-B987-0E2C63AB218F}"/>
              </a:ext>
            </a:extLst>
          </p:cNvPr>
          <p:cNvSpPr txBox="1"/>
          <p:nvPr/>
        </p:nvSpPr>
        <p:spPr>
          <a:xfrm>
            <a:off x="420363" y="1384800"/>
            <a:ext cx="11699619" cy="393954"/>
          </a:xfrm>
          <a:prstGeom prst="rect">
            <a:avLst/>
          </a:prstGeom>
          <a:noFill/>
        </p:spPr>
        <p:txBody>
          <a:bodyPr wrap="square" rtlCol="0">
            <a:spAutoFit/>
          </a:bodyPr>
          <a:lstStyle/>
          <a:p>
            <a:pPr>
              <a:lnSpc>
                <a:spcPct val="150000"/>
              </a:lnSpc>
            </a:pPr>
            <a:r>
              <a:rPr lang="en-US" altLang="ko-KR" sz="1500" dirty="0"/>
              <a:t>	</a:t>
            </a:r>
          </a:p>
        </p:txBody>
      </p:sp>
      <p:sp>
        <p:nvSpPr>
          <p:cNvPr id="2" name="TextBox 1">
            <a:extLst>
              <a:ext uri="{FF2B5EF4-FFF2-40B4-BE49-F238E27FC236}">
                <a16:creationId xmlns:a16="http://schemas.microsoft.com/office/drawing/2014/main" id="{8A7E62A2-D1E9-5AD4-E861-370F0763B545}"/>
              </a:ext>
            </a:extLst>
          </p:cNvPr>
          <p:cNvSpPr txBox="1"/>
          <p:nvPr/>
        </p:nvSpPr>
        <p:spPr>
          <a:xfrm>
            <a:off x="420363" y="1384800"/>
            <a:ext cx="11699619" cy="1432700"/>
          </a:xfrm>
          <a:prstGeom prst="rect">
            <a:avLst/>
          </a:prstGeom>
          <a:noFill/>
        </p:spPr>
        <p:txBody>
          <a:bodyPr wrap="square" rtlCol="0">
            <a:spAutoFit/>
          </a:bodyPr>
          <a:lstStyle/>
          <a:p>
            <a:pPr>
              <a:lnSpc>
                <a:spcPct val="150000"/>
              </a:lnSpc>
            </a:pPr>
            <a:r>
              <a:rPr lang="en-US" altLang="ko-KR" sz="1500" dirty="0"/>
              <a:t>	After that, the most important thing is to consider the tension of the chain. The tension generated according to the maximum driving specifications of the motor was considered. Also, considering conditions such as impact coefficient, usage coefficient, etc., a force of about 3.5 times was considered. In addition, since the chain is designed with a safety factor of 10 in mind, the maximum force that occurs during sudden stops or acceleration was multiplied by about 7 times.</a:t>
            </a:r>
          </a:p>
        </p:txBody>
      </p:sp>
      <mc:AlternateContent xmlns:mc="http://schemas.openxmlformats.org/markup-compatibility/2006" xmlns:a14="http://schemas.microsoft.com/office/drawing/2010/main">
        <mc:Choice Requires="a14">
          <p:graphicFrame>
            <p:nvGraphicFramePr>
              <p:cNvPr id="3" name="표 2">
                <a:extLst>
                  <a:ext uri="{FF2B5EF4-FFF2-40B4-BE49-F238E27FC236}">
                    <a16:creationId xmlns:a16="http://schemas.microsoft.com/office/drawing/2014/main" id="{0B052534-1338-4DFA-4CEB-722D29D8BA7D}"/>
                  </a:ext>
                </a:extLst>
              </p:cNvPr>
              <p:cNvGraphicFramePr>
                <a:graphicFrameLocks noGrp="1"/>
              </p:cNvGraphicFramePr>
              <p:nvPr/>
            </p:nvGraphicFramePr>
            <p:xfrm>
              <a:off x="507450" y="3640047"/>
              <a:ext cx="5860692" cy="2225040"/>
            </p:xfrm>
            <a:graphic>
              <a:graphicData uri="http://schemas.openxmlformats.org/drawingml/2006/table">
                <a:tbl>
                  <a:tblPr firstRow="1" bandRow="1">
                    <a:tableStyleId>{5940675A-B579-460E-94D1-54222C63F5DA}</a:tableStyleId>
                  </a:tblPr>
                  <a:tblGrid>
                    <a:gridCol w="2930346">
                      <a:extLst>
                        <a:ext uri="{9D8B030D-6E8A-4147-A177-3AD203B41FA5}">
                          <a16:colId xmlns:a16="http://schemas.microsoft.com/office/drawing/2014/main" val="891517067"/>
                        </a:ext>
                      </a:extLst>
                    </a:gridCol>
                    <a:gridCol w="2930346">
                      <a:extLst>
                        <a:ext uri="{9D8B030D-6E8A-4147-A177-3AD203B41FA5}">
                          <a16:colId xmlns:a16="http://schemas.microsoft.com/office/drawing/2014/main" val="3031051292"/>
                        </a:ext>
                      </a:extLst>
                    </a:gridCol>
                  </a:tblGrid>
                  <a:tr h="370840">
                    <a:tc>
                      <a:txBody>
                        <a:bodyPr/>
                        <a:lstStyle/>
                        <a:p>
                          <a:pPr algn="ctr" latinLnBrk="1"/>
                          <a:r>
                            <a:rPr lang="en-US" altLang="ko-KR" sz="1500" b="1" dirty="0"/>
                            <a:t>Specifications</a:t>
                          </a:r>
                          <a:endParaRPr lang="ko-KR" altLang="en-US" sz="1500" b="1" dirty="0"/>
                        </a:p>
                      </a:txBody>
                      <a:tcPr anchor="ctr">
                        <a:solidFill>
                          <a:schemeClr val="bg2"/>
                        </a:solidFill>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Maximum rpm</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2600 [</m:t>
                                </m:r>
                                <m:r>
                                  <a:rPr lang="en-US" altLang="ko-KR" sz="1500" b="0" i="1" smtClean="0">
                                    <a:latin typeface="Cambria Math" panose="02040503050406030204" pitchFamily="18" charset="0"/>
                                  </a:rPr>
                                  <m:t>𝑟𝑝𝑚</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3652732674"/>
                      </a:ext>
                    </a:extLst>
                  </a:tr>
                  <a:tr h="370840">
                    <a:tc>
                      <a:txBody>
                        <a:bodyPr/>
                        <a:lstStyle/>
                        <a:p>
                          <a:pPr algn="ctr" latinLnBrk="1"/>
                          <a:r>
                            <a:rPr lang="en-US" altLang="ko-KR" sz="1500" b="1" dirty="0"/>
                            <a:t>Rated power</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7 [</m:t>
                                </m:r>
                                <m:r>
                                  <a:rPr lang="en-US" altLang="ko-KR" sz="1500" b="0" i="1" smtClean="0">
                                    <a:latin typeface="Cambria Math" panose="02040503050406030204" pitchFamily="18" charset="0"/>
                                  </a:rPr>
                                  <m:t>𝑘𝑊</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474687401"/>
                      </a:ext>
                    </a:extLst>
                  </a:tr>
                  <a:tr h="370840">
                    <a:tc>
                      <a:txBody>
                        <a:bodyPr/>
                        <a:lstStyle/>
                        <a:p>
                          <a:pPr algn="ctr" latinLnBrk="1"/>
                          <a:r>
                            <a:rPr lang="en-US" altLang="ko-KR" sz="1500" b="1" dirty="0"/>
                            <a:t>Mass of motor</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11 [</m:t>
                                </m:r>
                                <m:r>
                                  <a:rPr lang="en-US" altLang="ko-KR" sz="1500" b="0" i="1" smtClean="0">
                                    <a:latin typeface="Cambria Math" panose="02040503050406030204" pitchFamily="18" charset="0"/>
                                  </a:rPr>
                                  <m:t>𝑘𝑔</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933414728"/>
                      </a:ext>
                    </a:extLst>
                  </a:tr>
                  <a:tr h="370840">
                    <a:tc>
                      <a:txBody>
                        <a:bodyPr/>
                        <a:lstStyle/>
                        <a:p>
                          <a:pPr algn="ctr" latinLnBrk="1"/>
                          <a:r>
                            <a:rPr lang="en-US" altLang="ko-KR" sz="1500" b="1" dirty="0"/>
                            <a:t>Diameter of small sprocket</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69.12 [</m:t>
                                </m:r>
                                <m:r>
                                  <a:rPr lang="en-US" altLang="ko-KR" sz="1500" b="0" i="1" smtClean="0">
                                    <a:latin typeface="Cambria Math" panose="02040503050406030204" pitchFamily="18" charset="0"/>
                                  </a:rPr>
                                  <m:t>𝑚𝑚</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3292022285"/>
                      </a:ext>
                    </a:extLst>
                  </a:tr>
                  <a:tr h="370840">
                    <a:tc>
                      <a:txBody>
                        <a:bodyPr/>
                        <a:lstStyle/>
                        <a:p>
                          <a:pPr algn="ctr" latinLnBrk="1"/>
                          <a:r>
                            <a:rPr lang="en-US" altLang="ko-KR" sz="1500" b="1" dirty="0"/>
                            <a:t>Horizontal angle of chain</a:t>
                          </a:r>
                          <a:endParaRPr lang="ko-KR" altLang="en-US" sz="1500" b="1"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14.8263 [</m:t>
                                </m:r>
                                <m:r>
                                  <a:rPr lang="en-US" altLang="ko-KR" sz="1500" b="0" i="1" smtClean="0">
                                    <a:latin typeface="Cambria Math" panose="02040503050406030204" pitchFamily="18" charset="0"/>
                                  </a:rPr>
                                  <m:t>𝑑𝑒𝑔</m:t>
                                </m:r>
                                <m:r>
                                  <a:rPr lang="en-US" altLang="ko-KR" sz="1500" b="0" i="1" smtClean="0">
                                    <a:latin typeface="Cambria Math" panose="02040503050406030204" pitchFamily="18" charset="0"/>
                                  </a:rPr>
                                  <m:t>]</m:t>
                                </m:r>
                              </m:oMath>
                            </m:oMathPara>
                          </a14:m>
                          <a:endParaRPr lang="ko-KR" altLang="en-US" sz="1500" dirty="0"/>
                        </a:p>
                      </a:txBody>
                      <a:tcPr anchor="ctr"/>
                    </a:tc>
                    <a:extLst>
                      <a:ext uri="{0D108BD9-81ED-4DB2-BD59-A6C34878D82A}">
                        <a16:rowId xmlns:a16="http://schemas.microsoft.com/office/drawing/2014/main" val="2401946292"/>
                      </a:ext>
                    </a:extLst>
                  </a:tr>
                </a:tbl>
              </a:graphicData>
            </a:graphic>
          </p:graphicFrame>
        </mc:Choice>
        <mc:Fallback xmlns="">
          <p:graphicFrame>
            <p:nvGraphicFramePr>
              <p:cNvPr id="3" name="표 2">
                <a:extLst>
                  <a:ext uri="{FF2B5EF4-FFF2-40B4-BE49-F238E27FC236}">
                    <a16:creationId xmlns:a16="http://schemas.microsoft.com/office/drawing/2014/main" id="{0B052534-1338-4DFA-4CEB-722D29D8BA7D}"/>
                  </a:ext>
                </a:extLst>
              </p:cNvPr>
              <p:cNvGraphicFramePr>
                <a:graphicFrameLocks noGrp="1"/>
              </p:cNvGraphicFramePr>
              <p:nvPr/>
            </p:nvGraphicFramePr>
            <p:xfrm>
              <a:off x="507450" y="3640047"/>
              <a:ext cx="5860692" cy="2225040"/>
            </p:xfrm>
            <a:graphic>
              <a:graphicData uri="http://schemas.openxmlformats.org/drawingml/2006/table">
                <a:tbl>
                  <a:tblPr firstRow="1" bandRow="1">
                    <a:tableStyleId>{5940675A-B579-460E-94D1-54222C63F5DA}</a:tableStyleId>
                  </a:tblPr>
                  <a:tblGrid>
                    <a:gridCol w="2930346">
                      <a:extLst>
                        <a:ext uri="{9D8B030D-6E8A-4147-A177-3AD203B41FA5}">
                          <a16:colId xmlns:a16="http://schemas.microsoft.com/office/drawing/2014/main" val="891517067"/>
                        </a:ext>
                      </a:extLst>
                    </a:gridCol>
                    <a:gridCol w="2930346">
                      <a:extLst>
                        <a:ext uri="{9D8B030D-6E8A-4147-A177-3AD203B41FA5}">
                          <a16:colId xmlns:a16="http://schemas.microsoft.com/office/drawing/2014/main" val="3031051292"/>
                        </a:ext>
                      </a:extLst>
                    </a:gridCol>
                  </a:tblGrid>
                  <a:tr h="370840">
                    <a:tc>
                      <a:txBody>
                        <a:bodyPr/>
                        <a:lstStyle/>
                        <a:p>
                          <a:pPr algn="ctr" latinLnBrk="1"/>
                          <a:r>
                            <a:rPr lang="en-US" altLang="ko-KR" sz="1500" b="1" dirty="0"/>
                            <a:t>Specifications</a:t>
                          </a:r>
                          <a:endParaRPr lang="ko-KR" altLang="en-US" sz="1500" b="1" dirty="0"/>
                        </a:p>
                      </a:txBody>
                      <a:tcPr anchor="ctr">
                        <a:solidFill>
                          <a:schemeClr val="bg2"/>
                        </a:solidFill>
                      </a:tcPr>
                    </a:tc>
                    <a:tc>
                      <a:txBody>
                        <a:bodyPr/>
                        <a:lstStyle/>
                        <a:p>
                          <a:pPr algn="ctr" latinLnBrk="1"/>
                          <a:r>
                            <a:rPr lang="en-US" altLang="ko-KR" sz="1500" b="1" dirty="0"/>
                            <a:t>Values</a:t>
                          </a:r>
                          <a:endParaRPr lang="ko-KR" altLang="en-US" sz="1500" b="1" dirty="0"/>
                        </a:p>
                      </a:txBody>
                      <a:tcPr anchor="ctr">
                        <a:solidFill>
                          <a:schemeClr val="bg2"/>
                        </a:solidFill>
                      </a:tcPr>
                    </a:tc>
                    <a:extLst>
                      <a:ext uri="{0D108BD9-81ED-4DB2-BD59-A6C34878D82A}">
                        <a16:rowId xmlns:a16="http://schemas.microsoft.com/office/drawing/2014/main" val="1340128296"/>
                      </a:ext>
                    </a:extLst>
                  </a:tr>
                  <a:tr h="370840">
                    <a:tc>
                      <a:txBody>
                        <a:bodyPr/>
                        <a:lstStyle/>
                        <a:p>
                          <a:pPr algn="ctr" latinLnBrk="1"/>
                          <a:r>
                            <a:rPr lang="en-US" altLang="ko-KR" sz="1500" b="1" dirty="0"/>
                            <a:t>Maximum rpm</a:t>
                          </a:r>
                          <a:endParaRPr lang="ko-KR" altLang="en-US" sz="1500" b="1" dirty="0"/>
                        </a:p>
                      </a:txBody>
                      <a:tcPr anchor="ctr">
                        <a:solidFill>
                          <a:schemeClr val="bg2"/>
                        </a:solidFill>
                      </a:tcPr>
                    </a:tc>
                    <a:tc>
                      <a:txBody>
                        <a:bodyPr/>
                        <a:lstStyle/>
                        <a:p>
                          <a:endParaRPr lang="ko-KR"/>
                        </a:p>
                      </a:txBody>
                      <a:tcPr anchor="ctr">
                        <a:blipFill>
                          <a:blip r:embed="rId3"/>
                          <a:stretch>
                            <a:fillRect l="-100208" t="-101639" r="-416" b="-409836"/>
                          </a:stretch>
                        </a:blipFill>
                      </a:tcPr>
                    </a:tc>
                    <a:extLst>
                      <a:ext uri="{0D108BD9-81ED-4DB2-BD59-A6C34878D82A}">
                        <a16:rowId xmlns:a16="http://schemas.microsoft.com/office/drawing/2014/main" val="3652732674"/>
                      </a:ext>
                    </a:extLst>
                  </a:tr>
                  <a:tr h="370840">
                    <a:tc>
                      <a:txBody>
                        <a:bodyPr/>
                        <a:lstStyle/>
                        <a:p>
                          <a:pPr algn="ctr" latinLnBrk="1"/>
                          <a:r>
                            <a:rPr lang="en-US" altLang="ko-KR" sz="1500" b="1" dirty="0"/>
                            <a:t>Rated power</a:t>
                          </a:r>
                          <a:endParaRPr lang="ko-KR" altLang="en-US" sz="1500" b="1" dirty="0"/>
                        </a:p>
                      </a:txBody>
                      <a:tcPr anchor="ctr">
                        <a:solidFill>
                          <a:schemeClr val="bg2"/>
                        </a:solidFill>
                      </a:tcPr>
                    </a:tc>
                    <a:tc>
                      <a:txBody>
                        <a:bodyPr/>
                        <a:lstStyle/>
                        <a:p>
                          <a:endParaRPr lang="ko-KR"/>
                        </a:p>
                      </a:txBody>
                      <a:tcPr anchor="ctr">
                        <a:blipFill>
                          <a:blip r:embed="rId3"/>
                          <a:stretch>
                            <a:fillRect l="-100208" t="-201639" r="-416" b="-309836"/>
                          </a:stretch>
                        </a:blipFill>
                      </a:tcPr>
                    </a:tc>
                    <a:extLst>
                      <a:ext uri="{0D108BD9-81ED-4DB2-BD59-A6C34878D82A}">
                        <a16:rowId xmlns:a16="http://schemas.microsoft.com/office/drawing/2014/main" val="474687401"/>
                      </a:ext>
                    </a:extLst>
                  </a:tr>
                  <a:tr h="370840">
                    <a:tc>
                      <a:txBody>
                        <a:bodyPr/>
                        <a:lstStyle/>
                        <a:p>
                          <a:pPr algn="ctr" latinLnBrk="1"/>
                          <a:r>
                            <a:rPr lang="en-US" altLang="ko-KR" sz="1500" b="1" dirty="0"/>
                            <a:t>Mass of motor</a:t>
                          </a:r>
                          <a:endParaRPr lang="ko-KR" altLang="en-US" sz="1500" b="1" dirty="0"/>
                        </a:p>
                      </a:txBody>
                      <a:tcPr anchor="ctr">
                        <a:solidFill>
                          <a:schemeClr val="bg2"/>
                        </a:solidFill>
                      </a:tcPr>
                    </a:tc>
                    <a:tc>
                      <a:txBody>
                        <a:bodyPr/>
                        <a:lstStyle/>
                        <a:p>
                          <a:endParaRPr lang="ko-KR"/>
                        </a:p>
                      </a:txBody>
                      <a:tcPr anchor="ctr">
                        <a:blipFill>
                          <a:blip r:embed="rId3"/>
                          <a:stretch>
                            <a:fillRect l="-100208" t="-301639" r="-416" b="-209836"/>
                          </a:stretch>
                        </a:blipFill>
                      </a:tcPr>
                    </a:tc>
                    <a:extLst>
                      <a:ext uri="{0D108BD9-81ED-4DB2-BD59-A6C34878D82A}">
                        <a16:rowId xmlns:a16="http://schemas.microsoft.com/office/drawing/2014/main" val="933414728"/>
                      </a:ext>
                    </a:extLst>
                  </a:tr>
                  <a:tr h="370840">
                    <a:tc>
                      <a:txBody>
                        <a:bodyPr/>
                        <a:lstStyle/>
                        <a:p>
                          <a:pPr algn="ctr" latinLnBrk="1"/>
                          <a:r>
                            <a:rPr lang="en-US" altLang="ko-KR" sz="1500" b="1" dirty="0"/>
                            <a:t>Diameter of small sprocket</a:t>
                          </a:r>
                          <a:endParaRPr lang="ko-KR" altLang="en-US" sz="1500" b="1" dirty="0"/>
                        </a:p>
                      </a:txBody>
                      <a:tcPr anchor="ctr">
                        <a:solidFill>
                          <a:schemeClr val="bg2"/>
                        </a:solidFill>
                      </a:tcPr>
                    </a:tc>
                    <a:tc>
                      <a:txBody>
                        <a:bodyPr/>
                        <a:lstStyle/>
                        <a:p>
                          <a:endParaRPr lang="ko-KR"/>
                        </a:p>
                      </a:txBody>
                      <a:tcPr anchor="ctr">
                        <a:blipFill>
                          <a:blip r:embed="rId3"/>
                          <a:stretch>
                            <a:fillRect l="-100208" t="-401639" r="-416" b="-109836"/>
                          </a:stretch>
                        </a:blipFill>
                      </a:tcPr>
                    </a:tc>
                    <a:extLst>
                      <a:ext uri="{0D108BD9-81ED-4DB2-BD59-A6C34878D82A}">
                        <a16:rowId xmlns:a16="http://schemas.microsoft.com/office/drawing/2014/main" val="3292022285"/>
                      </a:ext>
                    </a:extLst>
                  </a:tr>
                  <a:tr h="370840">
                    <a:tc>
                      <a:txBody>
                        <a:bodyPr/>
                        <a:lstStyle/>
                        <a:p>
                          <a:pPr algn="ctr" latinLnBrk="1"/>
                          <a:r>
                            <a:rPr lang="en-US" altLang="ko-KR" sz="1500" b="1" dirty="0"/>
                            <a:t>Horizontal angle of chain</a:t>
                          </a:r>
                          <a:endParaRPr lang="ko-KR" altLang="en-US" sz="1500" b="1" dirty="0"/>
                        </a:p>
                      </a:txBody>
                      <a:tcPr anchor="ctr">
                        <a:solidFill>
                          <a:schemeClr val="bg2"/>
                        </a:solidFill>
                      </a:tcPr>
                    </a:tc>
                    <a:tc>
                      <a:txBody>
                        <a:bodyPr/>
                        <a:lstStyle/>
                        <a:p>
                          <a:endParaRPr lang="ko-KR"/>
                        </a:p>
                      </a:txBody>
                      <a:tcPr anchor="ctr">
                        <a:blipFill>
                          <a:blip r:embed="rId3"/>
                          <a:stretch>
                            <a:fillRect l="-100208" t="-501639" r="-416" b="-9836"/>
                          </a:stretch>
                        </a:blipFill>
                      </a:tcPr>
                    </a:tc>
                    <a:extLst>
                      <a:ext uri="{0D108BD9-81ED-4DB2-BD59-A6C34878D82A}">
                        <a16:rowId xmlns:a16="http://schemas.microsoft.com/office/drawing/2014/main" val="2401946292"/>
                      </a:ext>
                    </a:extLst>
                  </a:tr>
                </a:tbl>
              </a:graphicData>
            </a:graphic>
          </p:graphicFrame>
        </mc:Fallback>
      </mc:AlternateContent>
      <p:sp>
        <p:nvSpPr>
          <p:cNvPr id="4" name="TextBox 3">
            <a:extLst>
              <a:ext uri="{FF2B5EF4-FFF2-40B4-BE49-F238E27FC236}">
                <a16:creationId xmlns:a16="http://schemas.microsoft.com/office/drawing/2014/main" id="{9A841730-0769-36F8-CBA7-9B0CB6224A61}"/>
              </a:ext>
            </a:extLst>
          </p:cNvPr>
          <p:cNvSpPr txBox="1"/>
          <p:nvPr/>
        </p:nvSpPr>
        <p:spPr>
          <a:xfrm>
            <a:off x="485678" y="3251995"/>
            <a:ext cx="5860692" cy="323165"/>
          </a:xfrm>
          <a:prstGeom prst="rect">
            <a:avLst/>
          </a:prstGeom>
          <a:noFill/>
        </p:spPr>
        <p:txBody>
          <a:bodyPr wrap="square" rtlCol="0">
            <a:spAutoFit/>
          </a:bodyPr>
          <a:lstStyle/>
          <a:p>
            <a:r>
              <a:rPr lang="en-US" altLang="ko-KR" sz="1500" b="1" dirty="0"/>
              <a:t>Table #. Detailed specifications</a:t>
            </a:r>
            <a:endParaRPr lang="ko-KR" altLang="en-US" sz="1500" b="1" dirty="0"/>
          </a:p>
        </p:txBody>
      </p:sp>
      <p:sp>
        <p:nvSpPr>
          <p:cNvPr id="5" name="화살표: 갈매기형 수장 4">
            <a:extLst>
              <a:ext uri="{FF2B5EF4-FFF2-40B4-BE49-F238E27FC236}">
                <a16:creationId xmlns:a16="http://schemas.microsoft.com/office/drawing/2014/main" id="{668FCCC3-E093-8A27-5AC2-BE8C68EE37EE}"/>
              </a:ext>
            </a:extLst>
          </p:cNvPr>
          <p:cNvSpPr/>
          <p:nvPr/>
        </p:nvSpPr>
        <p:spPr>
          <a:xfrm>
            <a:off x="6539980" y="4040501"/>
            <a:ext cx="557505" cy="1323713"/>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3" name="그룹 12">
            <a:extLst>
              <a:ext uri="{FF2B5EF4-FFF2-40B4-BE49-F238E27FC236}">
                <a16:creationId xmlns:a16="http://schemas.microsoft.com/office/drawing/2014/main" id="{9439AC64-0BAA-DA3A-84D5-A26705F275E3}"/>
              </a:ext>
            </a:extLst>
          </p:cNvPr>
          <p:cNvGrpSpPr/>
          <p:nvPr/>
        </p:nvGrpSpPr>
        <p:grpSpPr>
          <a:xfrm>
            <a:off x="6561752" y="3021298"/>
            <a:ext cx="6156458" cy="3877542"/>
            <a:chOff x="5734046" y="2967260"/>
            <a:chExt cx="7659077" cy="387754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D896C3-837F-648E-DC89-3A43E8C18148}"/>
                    </a:ext>
                  </a:extLst>
                </p:cNvPr>
                <p:cNvSpPr txBox="1"/>
                <p:nvPr/>
              </p:nvSpPr>
              <p:spPr>
                <a:xfrm>
                  <a:off x="5734046" y="2967260"/>
                  <a:ext cx="7659077" cy="1737783"/>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𝜔</m:t>
                        </m:r>
                        <m:r>
                          <a:rPr lang="en-US" altLang="ko-KR" sz="1500" b="0" i="1" smtClean="0">
                            <a:latin typeface="Cambria Math" panose="02040503050406030204" pitchFamily="18" charset="0"/>
                          </a:rPr>
                          <m:t>=2600</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𝑟𝑝𝑚</m:t>
                            </m:r>
                          </m:e>
                        </m:d>
                        <m:r>
                          <a:rPr lang="en-US" altLang="ko-KR" sz="1500" b="0" i="1" smtClean="0">
                            <a:latin typeface="Cambria Math" panose="02040503050406030204" pitchFamily="18" charset="0"/>
                          </a:rPr>
                          <m:t>=272.27[</m:t>
                        </m:r>
                        <m:r>
                          <a:rPr lang="en-US" altLang="ko-KR" sz="1500" b="0" i="1" smtClean="0">
                            <a:latin typeface="Cambria Math" panose="02040503050406030204" pitchFamily="18" charset="0"/>
                          </a:rPr>
                          <m:t>𝑟𝑎𝑑</m:t>
                        </m:r>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𝑠</m:t>
                        </m:r>
                        <m:r>
                          <a:rPr lang="en-US" altLang="ko-KR" sz="1500" b="0" i="1" smtClean="0">
                            <a:latin typeface="Cambria Math" panose="02040503050406030204" pitchFamily="18" charset="0"/>
                          </a:rPr>
                          <m:t>],  </m:t>
                        </m:r>
                        <m:r>
                          <a:rPr lang="en-US" altLang="ko-KR" sz="1500" b="0" i="1" smtClean="0">
                            <a:latin typeface="Cambria Math" panose="02040503050406030204" pitchFamily="18" charset="0"/>
                          </a:rPr>
                          <m:t>𝑝𝑜𝑤𝑒𝑟</m:t>
                        </m:r>
                        <m:r>
                          <a:rPr lang="en-US" altLang="ko-KR" sz="1500" b="0" i="1" smtClean="0">
                            <a:latin typeface="Cambria Math" panose="02040503050406030204" pitchFamily="18" charset="0"/>
                          </a:rPr>
                          <m:t>=7</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𝑘𝑤</m:t>
                            </m:r>
                          </m:e>
                        </m:d>
                        <m:r>
                          <a:rPr lang="en-US" altLang="ko-KR" sz="1500" b="0" i="1" smtClean="0">
                            <a:latin typeface="Cambria Math" panose="02040503050406030204" pitchFamily="18" charset="0"/>
                          </a:rPr>
                          <m:t> </m:t>
                        </m:r>
                      </m:oMath>
                    </m:oMathPara>
                  </a14:m>
                  <a:endParaRPr lang="en-US" altLang="ko-KR" sz="1500" b="0" i="1" dirty="0">
                    <a:latin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𝜙</m:t>
                        </m:r>
                        <m:r>
                          <a:rPr lang="en-US" altLang="ko-KR" sz="1500" b="0" i="1" smtClean="0">
                            <a:latin typeface="Cambria Math" panose="02040503050406030204" pitchFamily="18" charset="0"/>
                          </a:rPr>
                          <m:t>=69.12</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𝑚𝑚</m:t>
                            </m:r>
                          </m:e>
                        </m:d>
                        <m:r>
                          <a:rPr lang="en-US" altLang="ko-KR" sz="1500" b="0" i="1" smtClean="0">
                            <a:latin typeface="Cambria Math" panose="02040503050406030204" pitchFamily="18" charset="0"/>
                          </a:rPr>
                          <m:t>,  </m:t>
                        </m:r>
                        <m:r>
                          <a:rPr lang="en-US" altLang="ko-KR" sz="1500" b="0" i="1" smtClean="0">
                            <a:latin typeface="Cambria Math" panose="02040503050406030204" pitchFamily="18" charset="0"/>
                          </a:rPr>
                          <m:t>𝜃</m:t>
                        </m:r>
                        <m:r>
                          <a:rPr lang="en-US" altLang="ko-KR" sz="1500" b="0" i="1" smtClean="0">
                            <a:latin typeface="Cambria Math" panose="02040503050406030204" pitchFamily="18" charset="0"/>
                          </a:rPr>
                          <m:t>=14.82°</m:t>
                        </m:r>
                      </m:oMath>
                    </m:oMathPara>
                  </a14:m>
                  <a:endParaRPr lang="en-US" altLang="ko-KR" sz="15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rPr>
                          <m:t>𝜏</m:t>
                        </m:r>
                        <m:r>
                          <a:rPr lang="en-US" altLang="ko-KR" sz="1500" b="0" i="1" smtClean="0">
                            <a:latin typeface="Cambria Math" panose="02040503050406030204" pitchFamily="18" charset="0"/>
                          </a:rPr>
                          <m:t>=</m:t>
                        </m:r>
                        <m:f>
                          <m:fPr>
                            <m:ctrlPr>
                              <a:rPr lang="en-US" altLang="ko-KR" sz="1500" b="0" i="1" smtClean="0">
                                <a:latin typeface="Cambria Math" panose="02040503050406030204" pitchFamily="18" charset="0"/>
                              </a:rPr>
                            </m:ctrlPr>
                          </m:fPr>
                          <m:num>
                            <m:r>
                              <a:rPr lang="en-US" altLang="ko-KR" sz="1500" b="0" i="1" smtClean="0">
                                <a:latin typeface="Cambria Math" panose="02040503050406030204" pitchFamily="18" charset="0"/>
                              </a:rPr>
                              <m:t>𝑝𝑜𝑤𝑒𝑟</m:t>
                            </m:r>
                          </m:num>
                          <m:den>
                            <m:r>
                              <a:rPr lang="en-US" altLang="ko-KR" sz="1500" i="1">
                                <a:latin typeface="Cambria Math" panose="02040503050406030204" pitchFamily="18" charset="0"/>
                              </a:rPr>
                              <m:t>𝜔</m:t>
                            </m:r>
                          </m:den>
                        </m:f>
                        <m:r>
                          <a:rPr lang="en-US" altLang="ko-KR" sz="1500" b="0" i="1" smtClean="0">
                            <a:latin typeface="Cambria Math" panose="02040503050406030204" pitchFamily="18" charset="0"/>
                          </a:rPr>
                          <m:t>=25.71 </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𝑁</m:t>
                            </m:r>
                            <m:r>
                              <a:rPr lang="en-US" altLang="ko-KR" sz="1500" b="0" i="1" smtClean="0">
                                <a:latin typeface="Cambria Math" panose="02040503050406030204" pitchFamily="18" charset="0"/>
                              </a:rPr>
                              <m:t>∙</m:t>
                            </m:r>
                            <m:r>
                              <a:rPr lang="en-US" altLang="ko-KR" sz="1500" b="0" i="1" smtClean="0">
                                <a:latin typeface="Cambria Math" panose="02040503050406030204" pitchFamily="18" charset="0"/>
                              </a:rPr>
                              <m:t>𝑚</m:t>
                            </m:r>
                          </m:e>
                        </m:d>
                        <m:r>
                          <a:rPr lang="en-US" altLang="ko-KR" sz="1500" b="0" i="1" smtClean="0">
                            <a:latin typeface="Cambria Math" panose="02040503050406030204" pitchFamily="18" charset="0"/>
                          </a:rPr>
                          <m:t>,  </m:t>
                        </m:r>
                        <m:r>
                          <a:rPr lang="en-US" altLang="ko-KR" sz="1500" b="0" i="1" smtClean="0">
                            <a:latin typeface="Cambria Math" panose="02040503050406030204" pitchFamily="18" charset="0"/>
                          </a:rPr>
                          <m:t>𝑇</m:t>
                        </m:r>
                        <m:r>
                          <a:rPr lang="en-US" altLang="ko-KR" sz="1500" b="0" i="1" smtClean="0">
                            <a:latin typeface="Cambria Math" panose="02040503050406030204" pitchFamily="18" charset="0"/>
                          </a:rPr>
                          <m:t>=</m:t>
                        </m:r>
                        <m:f>
                          <m:fPr>
                            <m:ctrlPr>
                              <a:rPr lang="en-US" altLang="ko-KR" sz="1500" b="0" i="1" smtClean="0">
                                <a:latin typeface="Cambria Math" panose="02040503050406030204" pitchFamily="18" charset="0"/>
                              </a:rPr>
                            </m:ctrlPr>
                          </m:fPr>
                          <m:num>
                            <m:r>
                              <a:rPr lang="en-US" altLang="ko-KR" sz="1500" b="0" i="1" smtClean="0">
                                <a:latin typeface="Cambria Math" panose="02040503050406030204" pitchFamily="18" charset="0"/>
                              </a:rPr>
                              <m:t>𝜏</m:t>
                            </m:r>
                          </m:num>
                          <m:den>
                            <m:r>
                              <a:rPr lang="en-US" altLang="ko-KR" sz="1500" b="0" i="1" smtClean="0">
                                <a:latin typeface="Cambria Math" panose="02040503050406030204" pitchFamily="18" charset="0"/>
                              </a:rPr>
                              <m:t>𝜙</m:t>
                            </m:r>
                            <m:r>
                              <a:rPr lang="en-US" altLang="ko-KR" sz="1500" b="0" i="1" smtClean="0">
                                <a:latin typeface="Cambria Math" panose="02040503050406030204" pitchFamily="18" charset="0"/>
                              </a:rPr>
                              <m:t>/2</m:t>
                            </m:r>
                          </m:den>
                        </m:f>
                        <m:r>
                          <a:rPr lang="en-US" altLang="ko-KR" sz="1500" b="0" i="1" smtClean="0">
                            <a:latin typeface="Cambria Math" panose="02040503050406030204" pitchFamily="18" charset="0"/>
                          </a:rPr>
                          <m:t>=743.91[</m:t>
                        </m:r>
                        <m:r>
                          <a:rPr lang="en-US" altLang="ko-KR" sz="1500" b="0" i="1" smtClean="0">
                            <a:latin typeface="Cambria Math" panose="02040503050406030204" pitchFamily="18" charset="0"/>
                          </a:rPr>
                          <m:t>𝑁</m:t>
                        </m:r>
                        <m:r>
                          <a:rPr lang="en-US" altLang="ko-KR" sz="1500" b="0" i="1" smtClean="0">
                            <a:latin typeface="Cambria Math" panose="02040503050406030204" pitchFamily="18" charset="0"/>
                          </a:rPr>
                          <m:t>]</m:t>
                        </m:r>
                      </m:oMath>
                    </m:oMathPara>
                  </a14:m>
                  <a:endParaRPr lang="en-US" altLang="ko-KR" sz="1500" dirty="0"/>
                </a:p>
                <a:p>
                  <a:pPr>
                    <a:lnSpc>
                      <a:spcPct val="150000"/>
                    </a:lnSpc>
                  </a:pPr>
                  <a:endParaRPr lang="ko-KR" altLang="en-US" sz="1500" dirty="0"/>
                </a:p>
              </p:txBody>
            </p:sp>
          </mc:Choice>
          <mc:Fallback xmlns="">
            <p:sp>
              <p:nvSpPr>
                <p:cNvPr id="10" name="TextBox 9">
                  <a:extLst>
                    <a:ext uri="{FF2B5EF4-FFF2-40B4-BE49-F238E27FC236}">
                      <a16:creationId xmlns:a16="http://schemas.microsoft.com/office/drawing/2014/main" id="{35D896C3-837F-648E-DC89-3A43E8C18148}"/>
                    </a:ext>
                  </a:extLst>
                </p:cNvPr>
                <p:cNvSpPr txBox="1">
                  <a:spLocks noRot="1" noChangeAspect="1" noMove="1" noResize="1" noEditPoints="1" noAdjustHandles="1" noChangeArrowheads="1" noChangeShapeType="1" noTextEdit="1"/>
                </p:cNvSpPr>
                <p:nvPr/>
              </p:nvSpPr>
              <p:spPr>
                <a:xfrm>
                  <a:off x="5734046" y="2967260"/>
                  <a:ext cx="7659077" cy="1737783"/>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155D42-D8FD-D545-F209-7BFC7DB905EC}"/>
                    </a:ext>
                  </a:extLst>
                </p:cNvPr>
                <p:cNvSpPr txBox="1"/>
                <p:nvPr/>
              </p:nvSpPr>
              <p:spPr>
                <a:xfrm>
                  <a:off x="5950304" y="4446581"/>
                  <a:ext cx="7113907" cy="23982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en-US" altLang="ko-KR" sz="1500" i="1" smtClean="0">
                            <a:latin typeface="Cambria Math" panose="02040503050406030204" pitchFamily="18" charset="0"/>
                          </a:rPr>
                          <m:t>𝑐𝑜𝑒</m:t>
                        </m:r>
                        <m:sSub>
                          <m:sSubPr>
                            <m:ctrlPr>
                              <a:rPr lang="en-US" altLang="ko-KR" sz="1500" b="0" i="1" smtClean="0">
                                <a:latin typeface="Cambria Math" panose="02040503050406030204" pitchFamily="18" charset="0"/>
                              </a:rPr>
                            </m:ctrlPr>
                          </m:sSubPr>
                          <m:e>
                            <m:r>
                              <a:rPr lang="en-US" altLang="ko-KR" sz="1500" i="1" smtClean="0">
                                <a:latin typeface="Cambria Math" panose="02040503050406030204" pitchFamily="18" charset="0"/>
                              </a:rPr>
                              <m:t>𝑓</m:t>
                            </m:r>
                          </m:e>
                          <m:sub>
                            <m:r>
                              <a:rPr lang="en-US" altLang="ko-KR" sz="1500" b="0" i="1" smtClean="0">
                                <a:latin typeface="Cambria Math" panose="02040503050406030204" pitchFamily="18" charset="0"/>
                              </a:rPr>
                              <m:t>𝑢𝑠𝑒</m:t>
                            </m:r>
                          </m:sub>
                        </m:sSub>
                        <m:r>
                          <a:rPr lang="en-US" altLang="ko-KR" sz="1500" i="1">
                            <a:latin typeface="Cambria Math" panose="02040503050406030204" pitchFamily="18" charset="0"/>
                          </a:rPr>
                          <m:t> =1.2,</m:t>
                        </m:r>
                        <m:r>
                          <a:rPr lang="en-US" altLang="ko-KR" sz="1500" b="0" i="1" smtClean="0">
                            <a:latin typeface="Cambria Math" panose="02040503050406030204" pitchFamily="18" charset="0"/>
                          </a:rPr>
                          <m:t>  </m:t>
                        </m:r>
                        <m:r>
                          <a:rPr lang="en-US" altLang="ko-KR" sz="1500" i="1">
                            <a:latin typeface="Cambria Math" panose="02040503050406030204" pitchFamily="18" charset="0"/>
                          </a:rPr>
                          <m:t>𝑐𝑜𝑒</m:t>
                        </m:r>
                        <m:sSub>
                          <m:sSubPr>
                            <m:ctrlPr>
                              <a:rPr lang="en-US" altLang="ko-KR" sz="1500" b="0" i="1" smtClean="0">
                                <a:latin typeface="Cambria Math" panose="02040503050406030204" pitchFamily="18" charset="0"/>
                              </a:rPr>
                            </m:ctrlPr>
                          </m:sSubPr>
                          <m:e>
                            <m:r>
                              <a:rPr lang="en-US" altLang="ko-KR" sz="1500" i="1">
                                <a:latin typeface="Cambria Math" panose="02040503050406030204" pitchFamily="18" charset="0"/>
                              </a:rPr>
                              <m:t>𝑓</m:t>
                            </m:r>
                          </m:e>
                          <m:sub>
                            <m:r>
                              <a:rPr lang="en-US" altLang="ko-KR" sz="1500" b="0" i="1" smtClean="0">
                                <a:latin typeface="Cambria Math" panose="02040503050406030204" pitchFamily="18" charset="0"/>
                              </a:rPr>
                              <m:t>𝑣𝑒𝑙</m:t>
                            </m:r>
                          </m:sub>
                        </m:sSub>
                        <m:r>
                          <a:rPr lang="en-US" altLang="ko-KR" sz="1500" b="0" i="1" smtClean="0">
                            <a:latin typeface="Cambria Math" panose="02040503050406030204" pitchFamily="18" charset="0"/>
                          </a:rPr>
                          <m:t>=1.6,  </m:t>
                        </m:r>
                        <m:r>
                          <a:rPr lang="en-US" altLang="ko-KR" sz="1500" i="1">
                            <a:latin typeface="Cambria Math" panose="02040503050406030204" pitchFamily="18" charset="0"/>
                          </a:rPr>
                          <m:t>𝑐𝑜𝑒</m:t>
                        </m:r>
                        <m:sSub>
                          <m:sSubPr>
                            <m:ctrlPr>
                              <a:rPr lang="en-US" altLang="ko-KR" sz="1500" b="0" i="1" smtClean="0">
                                <a:latin typeface="Cambria Math" panose="02040503050406030204" pitchFamily="18" charset="0"/>
                              </a:rPr>
                            </m:ctrlPr>
                          </m:sSubPr>
                          <m:e>
                            <m:r>
                              <a:rPr lang="en-US" altLang="ko-KR" sz="1500" i="1">
                                <a:latin typeface="Cambria Math" panose="02040503050406030204" pitchFamily="18" charset="0"/>
                              </a:rPr>
                              <m:t>𝑓</m:t>
                            </m:r>
                          </m:e>
                          <m:sub>
                            <m:r>
                              <a:rPr lang="en-US" altLang="ko-KR" sz="1500" b="0" i="1" smtClean="0">
                                <a:latin typeface="Cambria Math" panose="02040503050406030204" pitchFamily="18" charset="0"/>
                              </a:rPr>
                              <m:t>𝑖𝑚𝑝𝑎𝑐𝑡</m:t>
                            </m:r>
                          </m:sub>
                        </m:sSub>
                        <m:r>
                          <a:rPr lang="en-US" altLang="ko-KR" sz="1500" b="0" i="1" smtClean="0">
                            <a:latin typeface="Cambria Math" panose="02040503050406030204" pitchFamily="18" charset="0"/>
                          </a:rPr>
                          <m:t>=2.0</m:t>
                        </m:r>
                      </m:oMath>
                    </m:oMathPara>
                  </a14:m>
                  <a:endParaRPr lang="en-US" altLang="ko-KR" sz="1500" b="0"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ko-KR" sz="1500" b="0" i="1" smtClean="0">
                                <a:latin typeface="Cambria Math" panose="02040503050406030204" pitchFamily="18" charset="0"/>
                              </a:rPr>
                            </m:ctrlPr>
                          </m:sSubPr>
                          <m:e>
                            <m:r>
                              <a:rPr lang="en-US" altLang="ko-KR" sz="1500" b="0" i="1" smtClean="0">
                                <a:latin typeface="Cambria Math" panose="02040503050406030204" pitchFamily="18" charset="0"/>
                              </a:rPr>
                              <m:t>𝑇</m:t>
                            </m:r>
                          </m:e>
                          <m:sub>
                            <m:r>
                              <a:rPr lang="en-US" altLang="ko-KR" sz="1500" b="0" i="1" smtClean="0">
                                <a:latin typeface="Cambria Math" panose="02040503050406030204" pitchFamily="18" charset="0"/>
                              </a:rPr>
                              <m:t>𝑚𝑎𝑥</m:t>
                            </m:r>
                          </m:sub>
                        </m:sSub>
                        <m:r>
                          <a:rPr lang="en-US" altLang="ko-KR" sz="1500" b="0" i="1" smtClean="0">
                            <a:latin typeface="Cambria Math" panose="02040503050406030204" pitchFamily="18" charset="0"/>
                          </a:rPr>
                          <m:t>=2∙</m:t>
                        </m:r>
                        <m:r>
                          <a:rPr lang="en-US" altLang="ko-KR" sz="1500" i="1">
                            <a:latin typeface="Cambria Math" panose="02040503050406030204" pitchFamily="18" charset="0"/>
                          </a:rPr>
                          <m:t>𝑐𝑜𝑒</m:t>
                        </m:r>
                        <m:sSub>
                          <m:sSubPr>
                            <m:ctrlPr>
                              <a:rPr lang="en-US" altLang="ko-KR" sz="1500" i="1">
                                <a:latin typeface="Cambria Math" panose="02040503050406030204" pitchFamily="18" charset="0"/>
                              </a:rPr>
                            </m:ctrlPr>
                          </m:sSubPr>
                          <m:e>
                            <m:r>
                              <a:rPr lang="en-US" altLang="ko-KR" sz="1500" i="1">
                                <a:latin typeface="Cambria Math" panose="02040503050406030204" pitchFamily="18" charset="0"/>
                              </a:rPr>
                              <m:t>𝑓</m:t>
                            </m:r>
                          </m:e>
                          <m:sub>
                            <m:r>
                              <a:rPr lang="en-US" altLang="ko-KR" sz="1500" i="1">
                                <a:latin typeface="Cambria Math" panose="02040503050406030204" pitchFamily="18" charset="0"/>
                              </a:rPr>
                              <m:t>𝑢𝑠𝑒</m:t>
                            </m:r>
                          </m:sub>
                        </m:sSub>
                        <m:r>
                          <a:rPr lang="en-US" altLang="ko-KR" sz="1500" b="0" i="1" smtClean="0">
                            <a:latin typeface="Cambria Math" panose="02040503050406030204" pitchFamily="18" charset="0"/>
                          </a:rPr>
                          <m:t>∙</m:t>
                        </m:r>
                        <m:r>
                          <a:rPr lang="en-US" altLang="ko-KR" sz="1500" i="1">
                            <a:latin typeface="Cambria Math" panose="02040503050406030204" pitchFamily="18" charset="0"/>
                          </a:rPr>
                          <m:t>𝑐𝑜𝑒</m:t>
                        </m:r>
                        <m:sSub>
                          <m:sSubPr>
                            <m:ctrlPr>
                              <a:rPr lang="en-US" altLang="ko-KR" sz="1500" i="1">
                                <a:latin typeface="Cambria Math" panose="02040503050406030204" pitchFamily="18" charset="0"/>
                              </a:rPr>
                            </m:ctrlPr>
                          </m:sSubPr>
                          <m:e>
                            <m:r>
                              <a:rPr lang="en-US" altLang="ko-KR" sz="1500" i="1">
                                <a:latin typeface="Cambria Math" panose="02040503050406030204" pitchFamily="18" charset="0"/>
                              </a:rPr>
                              <m:t>𝑓</m:t>
                            </m:r>
                          </m:e>
                          <m:sub>
                            <m:r>
                              <a:rPr lang="en-US" altLang="ko-KR" sz="1500" i="1">
                                <a:latin typeface="Cambria Math" panose="02040503050406030204" pitchFamily="18" charset="0"/>
                              </a:rPr>
                              <m:t>𝑣𝑒𝑙</m:t>
                            </m:r>
                          </m:sub>
                        </m:sSub>
                        <m:r>
                          <a:rPr lang="en-US" altLang="ko-KR" sz="1500" b="0" i="1" smtClean="0">
                            <a:latin typeface="Cambria Math" panose="02040503050406030204" pitchFamily="18" charset="0"/>
                          </a:rPr>
                          <m:t>∙</m:t>
                        </m:r>
                        <m:r>
                          <a:rPr lang="en-US" altLang="ko-KR" sz="1500" i="1">
                            <a:latin typeface="Cambria Math" panose="02040503050406030204" pitchFamily="18" charset="0"/>
                          </a:rPr>
                          <m:t>𝑐𝑜𝑒</m:t>
                        </m:r>
                        <m:sSub>
                          <m:sSubPr>
                            <m:ctrlPr>
                              <a:rPr lang="en-US" altLang="ko-KR" sz="1500" i="1">
                                <a:latin typeface="Cambria Math" panose="02040503050406030204" pitchFamily="18" charset="0"/>
                              </a:rPr>
                            </m:ctrlPr>
                          </m:sSubPr>
                          <m:e>
                            <m:r>
                              <a:rPr lang="en-US" altLang="ko-KR" sz="1500" i="1">
                                <a:latin typeface="Cambria Math" panose="02040503050406030204" pitchFamily="18" charset="0"/>
                              </a:rPr>
                              <m:t>𝑓</m:t>
                            </m:r>
                          </m:e>
                          <m:sub>
                            <m:r>
                              <a:rPr lang="en-US" altLang="ko-KR" sz="1500" i="1">
                                <a:latin typeface="Cambria Math" panose="02040503050406030204" pitchFamily="18" charset="0"/>
                              </a:rPr>
                              <m:t>𝑖𝑚𝑝𝑎𝑐𝑡</m:t>
                            </m:r>
                          </m:sub>
                        </m:sSub>
                        <m:r>
                          <a:rPr lang="en-US" altLang="ko-KR" sz="1500" b="0" i="1" smtClean="0">
                            <a:latin typeface="Cambria Math" panose="02040503050406030204" pitchFamily="18" charset="0"/>
                          </a:rPr>
                          <m:t>∙</m:t>
                        </m:r>
                        <m:r>
                          <a:rPr lang="en-US" altLang="ko-KR" sz="1500" i="1">
                            <a:latin typeface="Cambria Math" panose="02040503050406030204" pitchFamily="18" charset="0"/>
                          </a:rPr>
                          <m:t>𝑇</m:t>
                        </m:r>
                        <m:r>
                          <a:rPr lang="en-US" altLang="ko-KR" sz="1500" b="0" i="1" smtClean="0">
                            <a:latin typeface="Cambria Math" panose="02040503050406030204" pitchFamily="18" charset="0"/>
                          </a:rPr>
                          <m:t>=5.714 </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𝑘𝑁</m:t>
                            </m:r>
                          </m:e>
                        </m:d>
                      </m:oMath>
                    </m:oMathPara>
                  </a14:m>
                  <a:endParaRPr lang="en-US" altLang="ko-KR" sz="1500" b="0" dirty="0"/>
                </a:p>
                <a:p>
                  <a:pPr>
                    <a:lnSpc>
                      <a:spcPct val="200000"/>
                    </a:lnSpc>
                  </a:pPr>
                  <a14:m>
                    <m:oMathPara xmlns:m="http://schemas.openxmlformats.org/officeDocument/2006/math">
                      <m:oMathParaPr>
                        <m:jc m:val="centerGroup"/>
                      </m:oMathParaPr>
                      <m:oMath xmlns:m="http://schemas.openxmlformats.org/officeDocument/2006/math">
                        <m:sSub>
                          <m:sSubPr>
                            <m:ctrlPr>
                              <a:rPr lang="en-US" altLang="ko-KR" sz="1500" i="1">
                                <a:latin typeface="Cambria Math" panose="02040503050406030204" pitchFamily="18" charset="0"/>
                              </a:rPr>
                            </m:ctrlPr>
                          </m:sSubPr>
                          <m:e>
                            <m:r>
                              <a:rPr lang="en-US" altLang="ko-KR" sz="1500" i="1">
                                <a:latin typeface="Cambria Math" panose="02040503050406030204" pitchFamily="18" charset="0"/>
                              </a:rPr>
                              <m:t>𝑇</m:t>
                            </m:r>
                          </m:e>
                          <m:sub>
                            <m:func>
                              <m:funcPr>
                                <m:ctrlPr>
                                  <a:rPr lang="en-US" altLang="ko-KR" sz="1500" b="0" i="1" smtClean="0">
                                    <a:latin typeface="Cambria Math" panose="02040503050406030204" pitchFamily="18" charset="0"/>
                                  </a:rPr>
                                </m:ctrlPr>
                              </m:funcPr>
                              <m:fName>
                                <m:r>
                                  <m:rPr>
                                    <m:sty m:val="p"/>
                                  </m:rPr>
                                  <a:rPr lang="en-US" altLang="ko-KR" sz="1500" i="0">
                                    <a:latin typeface="Cambria Math" panose="02040503050406030204" pitchFamily="18" charset="0"/>
                                  </a:rPr>
                                  <m:t>max</m:t>
                                </m:r>
                              </m:fName>
                              <m:e>
                                <m:r>
                                  <a:rPr lang="en-US" altLang="ko-KR" sz="1500" b="0" i="1" smtClean="0">
                                    <a:latin typeface="Cambria Math" panose="02040503050406030204" pitchFamily="18" charset="0"/>
                                  </a:rPr>
                                  <m:t>h𝑜𝑟𝑖</m:t>
                                </m:r>
                              </m:e>
                            </m:func>
                          </m:sub>
                        </m:sSub>
                        <m:r>
                          <a:rPr lang="en-US" altLang="ko-KR" sz="1500" i="1">
                            <a:latin typeface="Cambria Math" panose="02040503050406030204" pitchFamily="18" charset="0"/>
                          </a:rPr>
                          <m:t>=</m:t>
                        </m:r>
                        <m:sSub>
                          <m:sSubPr>
                            <m:ctrlPr>
                              <a:rPr lang="en-US" altLang="ko-KR" sz="1500" i="1">
                                <a:latin typeface="Cambria Math" panose="02040503050406030204" pitchFamily="18" charset="0"/>
                              </a:rPr>
                            </m:ctrlPr>
                          </m:sSubPr>
                          <m:e>
                            <m:r>
                              <a:rPr lang="en-US" altLang="ko-KR" sz="1500" i="1">
                                <a:latin typeface="Cambria Math" panose="02040503050406030204" pitchFamily="18" charset="0"/>
                              </a:rPr>
                              <m:t>𝑇</m:t>
                            </m:r>
                          </m:e>
                          <m:sub>
                            <m:r>
                              <a:rPr lang="en-US" altLang="ko-KR" sz="1500" i="1">
                                <a:latin typeface="Cambria Math" panose="02040503050406030204" pitchFamily="18" charset="0"/>
                              </a:rPr>
                              <m:t>𝑚𝑎𝑥</m:t>
                            </m:r>
                          </m:sub>
                        </m:sSub>
                        <m:r>
                          <a:rPr lang="en-US" altLang="ko-KR" sz="1500" b="0" i="1" smtClean="0">
                            <a:latin typeface="Cambria Math" panose="02040503050406030204" pitchFamily="18" charset="0"/>
                          </a:rPr>
                          <m:t>×</m:t>
                        </m:r>
                        <m:func>
                          <m:funcPr>
                            <m:ctrlPr>
                              <a:rPr lang="en-US" altLang="ko-KR" sz="1500" b="0" i="1" smtClean="0">
                                <a:latin typeface="Cambria Math" panose="02040503050406030204" pitchFamily="18" charset="0"/>
                              </a:rPr>
                            </m:ctrlPr>
                          </m:funcPr>
                          <m:fName>
                            <m:r>
                              <m:rPr>
                                <m:sty m:val="p"/>
                              </m:rPr>
                              <a:rPr lang="en-US" altLang="ko-KR" sz="1500" b="0" i="0" smtClean="0">
                                <a:latin typeface="Cambria Math" panose="02040503050406030204" pitchFamily="18" charset="0"/>
                              </a:rPr>
                              <m:t>cos</m:t>
                            </m:r>
                          </m:fName>
                          <m:e>
                            <m:r>
                              <a:rPr lang="en-US" altLang="ko-KR" sz="1500" b="0" i="1" smtClean="0">
                                <a:latin typeface="Cambria Math" panose="02040503050406030204" pitchFamily="18" charset="0"/>
                              </a:rPr>
                              <m:t>𝜃</m:t>
                            </m:r>
                          </m:e>
                        </m:func>
                        <m:r>
                          <a:rPr lang="en-US" altLang="ko-KR" sz="1500" b="0" i="1" smtClean="0">
                            <a:latin typeface="Cambria Math" panose="02040503050406030204" pitchFamily="18" charset="0"/>
                          </a:rPr>
                          <m:t>=5.524 </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𝑘𝑁</m:t>
                            </m:r>
                          </m:e>
                        </m:d>
                      </m:oMath>
                    </m:oMathPara>
                  </a14:m>
                  <a:endParaRPr lang="en-US" altLang="ko-KR" sz="1500" b="0" dirty="0"/>
                </a:p>
                <a:p>
                  <a:pPr>
                    <a:lnSpc>
                      <a:spcPct val="200000"/>
                    </a:lnSpc>
                  </a:pPr>
                  <a14:m>
                    <m:oMathPara xmlns:m="http://schemas.openxmlformats.org/officeDocument/2006/math">
                      <m:oMathParaPr>
                        <m:jc m:val="centerGroup"/>
                      </m:oMathParaPr>
                      <m:oMath xmlns:m="http://schemas.openxmlformats.org/officeDocument/2006/math">
                        <m:sSub>
                          <m:sSubPr>
                            <m:ctrlPr>
                              <a:rPr lang="en-US" altLang="ko-KR" sz="1500" i="1" smtClean="0">
                                <a:latin typeface="Cambria Math" panose="02040503050406030204" pitchFamily="18" charset="0"/>
                              </a:rPr>
                            </m:ctrlPr>
                          </m:sSubPr>
                          <m:e>
                            <m:r>
                              <a:rPr lang="en-US" altLang="ko-KR" sz="1500" i="1">
                                <a:latin typeface="Cambria Math" panose="02040503050406030204" pitchFamily="18" charset="0"/>
                              </a:rPr>
                              <m:t>𝑇</m:t>
                            </m:r>
                          </m:e>
                          <m:sub>
                            <m:func>
                              <m:funcPr>
                                <m:ctrlPr>
                                  <a:rPr lang="en-US" altLang="ko-KR" sz="1500" b="0" i="1" smtClean="0">
                                    <a:latin typeface="Cambria Math" panose="02040503050406030204" pitchFamily="18" charset="0"/>
                                  </a:rPr>
                                </m:ctrlPr>
                              </m:funcPr>
                              <m:fName>
                                <m:r>
                                  <m:rPr>
                                    <m:sty m:val="p"/>
                                  </m:rPr>
                                  <a:rPr lang="en-US" altLang="ko-KR" sz="1500" i="0">
                                    <a:latin typeface="Cambria Math" panose="02040503050406030204" pitchFamily="18" charset="0"/>
                                  </a:rPr>
                                  <m:t>max</m:t>
                                </m:r>
                              </m:fName>
                              <m:e>
                                <m:r>
                                  <a:rPr lang="en-US" altLang="ko-KR" sz="1500" b="0" i="1" smtClean="0">
                                    <a:latin typeface="Cambria Math" panose="02040503050406030204" pitchFamily="18" charset="0"/>
                                  </a:rPr>
                                  <m:t>𝑣𝑒𝑟𝑡</m:t>
                                </m:r>
                              </m:e>
                            </m:func>
                          </m:sub>
                        </m:sSub>
                        <m:r>
                          <a:rPr lang="en-US" altLang="ko-KR" sz="1500" i="1">
                            <a:latin typeface="Cambria Math" panose="02040503050406030204" pitchFamily="18" charset="0"/>
                          </a:rPr>
                          <m:t>=</m:t>
                        </m:r>
                        <m:sSub>
                          <m:sSubPr>
                            <m:ctrlPr>
                              <a:rPr lang="en-US" altLang="ko-KR" sz="1500" i="1">
                                <a:latin typeface="Cambria Math" panose="02040503050406030204" pitchFamily="18" charset="0"/>
                              </a:rPr>
                            </m:ctrlPr>
                          </m:sSubPr>
                          <m:e>
                            <m:r>
                              <a:rPr lang="en-US" altLang="ko-KR" sz="1500" i="1">
                                <a:latin typeface="Cambria Math" panose="02040503050406030204" pitchFamily="18" charset="0"/>
                              </a:rPr>
                              <m:t>𝑇</m:t>
                            </m:r>
                          </m:e>
                          <m:sub>
                            <m:r>
                              <a:rPr lang="en-US" altLang="ko-KR" sz="1500" i="1">
                                <a:latin typeface="Cambria Math" panose="02040503050406030204" pitchFamily="18" charset="0"/>
                              </a:rPr>
                              <m:t>𝑚𝑎𝑥</m:t>
                            </m:r>
                          </m:sub>
                        </m:sSub>
                        <m:r>
                          <a:rPr lang="en-US" altLang="ko-KR" sz="1500" b="0" i="1" smtClean="0">
                            <a:latin typeface="Cambria Math" panose="02040503050406030204" pitchFamily="18" charset="0"/>
                          </a:rPr>
                          <m:t>×</m:t>
                        </m:r>
                        <m:func>
                          <m:funcPr>
                            <m:ctrlPr>
                              <a:rPr lang="en-US" altLang="ko-KR" sz="1500" b="0" i="1" smtClean="0">
                                <a:latin typeface="Cambria Math" panose="02040503050406030204" pitchFamily="18" charset="0"/>
                              </a:rPr>
                            </m:ctrlPr>
                          </m:funcPr>
                          <m:fName>
                            <m:r>
                              <m:rPr>
                                <m:sty m:val="p"/>
                              </m:rPr>
                              <a:rPr lang="en-US" altLang="ko-KR" sz="1500" b="0" i="0" smtClean="0">
                                <a:latin typeface="Cambria Math" panose="02040503050406030204" pitchFamily="18" charset="0"/>
                              </a:rPr>
                              <m:t>sin</m:t>
                            </m:r>
                          </m:fName>
                          <m:e>
                            <m:r>
                              <a:rPr lang="en-US" altLang="ko-KR" sz="1500" b="0" i="1" smtClean="0">
                                <a:latin typeface="Cambria Math" panose="02040503050406030204" pitchFamily="18" charset="0"/>
                              </a:rPr>
                              <m:t>𝜃</m:t>
                            </m:r>
                          </m:e>
                        </m:func>
                        <m:r>
                          <a:rPr lang="en-US" altLang="ko-KR" sz="1500" b="0" i="1" smtClean="0">
                            <a:latin typeface="Cambria Math" panose="02040503050406030204" pitchFamily="18" charset="0"/>
                          </a:rPr>
                          <m:t>=1.462 </m:t>
                        </m:r>
                        <m:d>
                          <m:dPr>
                            <m:begChr m:val="["/>
                            <m:endChr m:val="]"/>
                            <m:ctrlPr>
                              <a:rPr lang="en-US" altLang="ko-KR" sz="1500" b="0" i="1" smtClean="0">
                                <a:latin typeface="Cambria Math" panose="02040503050406030204" pitchFamily="18" charset="0"/>
                              </a:rPr>
                            </m:ctrlPr>
                          </m:dPr>
                          <m:e>
                            <m:r>
                              <a:rPr lang="en-US" altLang="ko-KR" sz="1500" b="0" i="1" smtClean="0">
                                <a:latin typeface="Cambria Math" panose="02040503050406030204" pitchFamily="18" charset="0"/>
                              </a:rPr>
                              <m:t>𝑘𝑁</m:t>
                            </m:r>
                          </m:e>
                        </m:d>
                      </m:oMath>
                    </m:oMathPara>
                  </a14:m>
                  <a:endParaRPr lang="en-US" altLang="ko-KR" sz="1500" b="0" dirty="0"/>
                </a:p>
                <a:p>
                  <a:pPr>
                    <a:lnSpc>
                      <a:spcPct val="200000"/>
                    </a:lnSpc>
                  </a:pPr>
                  <a:endParaRPr lang="en-US" altLang="ko-KR" sz="1500" dirty="0"/>
                </a:p>
              </p:txBody>
            </p:sp>
          </mc:Choice>
          <mc:Fallback xmlns="">
            <p:sp>
              <p:nvSpPr>
                <p:cNvPr id="12" name="TextBox 11">
                  <a:extLst>
                    <a:ext uri="{FF2B5EF4-FFF2-40B4-BE49-F238E27FC236}">
                      <a16:creationId xmlns:a16="http://schemas.microsoft.com/office/drawing/2014/main" id="{DD155D42-D8FD-D545-F209-7BFC7DB905EC}"/>
                    </a:ext>
                  </a:extLst>
                </p:cNvPr>
                <p:cNvSpPr txBox="1">
                  <a:spLocks noRot="1" noChangeAspect="1" noMove="1" noResize="1" noEditPoints="1" noAdjustHandles="1" noChangeArrowheads="1" noChangeShapeType="1" noTextEdit="1"/>
                </p:cNvSpPr>
                <p:nvPr/>
              </p:nvSpPr>
              <p:spPr>
                <a:xfrm>
                  <a:off x="5950304" y="4446581"/>
                  <a:ext cx="7113907" cy="2398221"/>
                </a:xfrm>
                <a:prstGeom prst="rect">
                  <a:avLst/>
                </a:prstGeom>
                <a:blipFill>
                  <a:blip r:embed="rId5"/>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953426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u6mI3UciUuZyJerjjg5hw"/>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12674</TotalTime>
  <Words>3140</Words>
  <Application>Microsoft Office PowerPoint</Application>
  <PresentationFormat>와이드스크린</PresentationFormat>
  <Paragraphs>350</Paragraphs>
  <Slides>30</Slides>
  <Notes>3</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30</vt:i4>
      </vt:variant>
    </vt:vector>
  </HeadingPairs>
  <TitlesOfParts>
    <vt:vector size="37" baseType="lpstr">
      <vt:lpstr>현대하모니 M</vt:lpstr>
      <vt:lpstr>Arial</vt:lpstr>
      <vt:lpstr>현대하모니 L</vt:lpstr>
      <vt:lpstr>Cambria Math</vt:lpstr>
      <vt:lpstr>맑은 고딕</vt:lpstr>
      <vt:lpstr>현대하모니 B</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송태웅</dc:creator>
  <cp:lastModifiedBy>Minung Han</cp:lastModifiedBy>
  <cp:revision>1353</cp:revision>
  <dcterms:created xsi:type="dcterms:W3CDTF">2023-02-24T09:29:18Z</dcterms:created>
  <dcterms:modified xsi:type="dcterms:W3CDTF">2023-12-12T04:51:19Z</dcterms:modified>
</cp:coreProperties>
</file>